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3"/>
  </p:notesMasterIdLst>
  <p:sldIdLst>
    <p:sldId id="257" r:id="rId2"/>
    <p:sldId id="315" r:id="rId3"/>
    <p:sldId id="258" r:id="rId4"/>
    <p:sldId id="354" r:id="rId5"/>
    <p:sldId id="321" r:id="rId6"/>
    <p:sldId id="322" r:id="rId7"/>
    <p:sldId id="323" r:id="rId8"/>
    <p:sldId id="324" r:id="rId9"/>
    <p:sldId id="327" r:id="rId10"/>
    <p:sldId id="328" r:id="rId11"/>
    <p:sldId id="329" r:id="rId12"/>
    <p:sldId id="355" r:id="rId13"/>
    <p:sldId id="356" r:id="rId14"/>
    <p:sldId id="357" r:id="rId15"/>
    <p:sldId id="358" r:id="rId16"/>
    <p:sldId id="359" r:id="rId17"/>
    <p:sldId id="360" r:id="rId18"/>
    <p:sldId id="361" r:id="rId19"/>
    <p:sldId id="334" r:id="rId20"/>
    <p:sldId id="337" r:id="rId21"/>
    <p:sldId id="363" r:id="rId22"/>
    <p:sldId id="338" r:id="rId23"/>
    <p:sldId id="364" r:id="rId24"/>
    <p:sldId id="365" r:id="rId25"/>
    <p:sldId id="342" r:id="rId26"/>
    <p:sldId id="343" r:id="rId27"/>
    <p:sldId id="348" r:id="rId28"/>
    <p:sldId id="350" r:id="rId29"/>
    <p:sldId id="366" r:id="rId30"/>
    <p:sldId id="367" r:id="rId31"/>
    <p:sldId id="36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78" autoAdjust="0"/>
  </p:normalViewPr>
  <p:slideViewPr>
    <p:cSldViewPr snapToGrid="0">
      <p:cViewPr varScale="1">
        <p:scale>
          <a:sx n="90" d="100"/>
          <a:sy n="90" d="100"/>
        </p:scale>
        <p:origin x="225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585B-8320-4998-991D-DD709D1C8BC2}" type="datetimeFigureOut">
              <a:rPr lang="zh-TW" altLang="en-US" smtClean="0"/>
              <a:t>2013/12/1</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33AE2-26D4-4A22-954E-E8FF2E0A7DF0}" type="slidenum">
              <a:rPr lang="zh-TW" altLang="en-US" smtClean="0"/>
              <a:t>‹#›</a:t>
            </a:fld>
            <a:endParaRPr lang="zh-TW" altLang="en-US"/>
          </a:p>
        </p:txBody>
      </p:sp>
    </p:spTree>
    <p:extLst>
      <p:ext uri="{BB962C8B-B14F-4D97-AF65-F5344CB8AC3E}">
        <p14:creationId xmlns:p14="http://schemas.microsoft.com/office/powerpoint/2010/main" val="21260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a:t>
            </a:fld>
            <a:endParaRPr lang="zh-TW" altLang="en-US"/>
          </a:p>
        </p:txBody>
      </p:sp>
    </p:spTree>
    <p:extLst>
      <p:ext uri="{BB962C8B-B14F-4D97-AF65-F5344CB8AC3E}">
        <p14:creationId xmlns:p14="http://schemas.microsoft.com/office/powerpoint/2010/main" val="414652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透過這個方法減少</a:t>
            </a:r>
            <a:r>
              <a:rPr lang="zh-TW" altLang="en-US" baseline="0" dirty="0" smtClean="0"/>
              <a:t> </a:t>
            </a:r>
            <a:r>
              <a:rPr lang="en-US" altLang="zh-TW" baseline="0" dirty="0" smtClean="0"/>
              <a:t>transition </a:t>
            </a:r>
            <a:r>
              <a:rPr lang="zh-TW" altLang="en-US" baseline="0" dirty="0" smtClean="0"/>
              <a:t>後，就可能會發現有些 </a:t>
            </a:r>
            <a:r>
              <a:rPr lang="en-US" altLang="zh-TW" baseline="0" dirty="0" smtClean="0"/>
              <a:t>state </a:t>
            </a:r>
            <a:r>
              <a:rPr lang="zh-TW" altLang="en-US" baseline="0" dirty="0" smtClean="0"/>
              <a:t>的 </a:t>
            </a:r>
            <a:r>
              <a:rPr lang="en-US" altLang="zh-TW" baseline="0" dirty="0" smtClean="0"/>
              <a:t>transition set </a:t>
            </a:r>
            <a:r>
              <a:rPr lang="zh-TW" altLang="en-US" baseline="0" dirty="0" smtClean="0"/>
              <a:t>完全相同，這樣一來，這相同 </a:t>
            </a:r>
            <a:r>
              <a:rPr lang="en-US" altLang="zh-TW" baseline="0" dirty="0" smtClean="0"/>
              <a:t>transition set </a:t>
            </a:r>
            <a:r>
              <a:rPr lang="zh-TW" altLang="en-US" baseline="0" dirty="0" smtClean="0"/>
              <a:t>的 </a:t>
            </a:r>
            <a:r>
              <a:rPr lang="en-US" altLang="zh-TW" baseline="0" dirty="0" smtClean="0"/>
              <a:t>state </a:t>
            </a:r>
            <a:r>
              <a:rPr lang="zh-TW" altLang="en-US" baseline="0" dirty="0" smtClean="0"/>
              <a:t>就可以合併成一個 </a:t>
            </a:r>
            <a:r>
              <a:rPr lang="en-US" altLang="zh-TW" baseline="0" dirty="0" smtClean="0"/>
              <a:t>state</a:t>
            </a:r>
            <a:r>
              <a:rPr lang="zh-TW" altLang="en-US" baseline="0" dirty="0" smtClean="0"/>
              <a:t>，進一步減少使用的記憶體。而這個過程可以一直重覆。</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10</a:t>
            </a:fld>
            <a:endParaRPr lang="zh-TW" altLang="en-US"/>
          </a:p>
        </p:txBody>
      </p:sp>
    </p:spTree>
    <p:extLst>
      <p:ext uri="{BB962C8B-B14F-4D97-AF65-F5344CB8AC3E}">
        <p14:creationId xmlns:p14="http://schemas.microsoft.com/office/powerpoint/2010/main" val="287415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保證 </a:t>
            </a:r>
            <a:r>
              <a:rPr lang="en-US" altLang="zh-TW" dirty="0" smtClean="0"/>
              <a:t>transition</a:t>
            </a:r>
            <a:r>
              <a:rPr lang="en-US" altLang="zh-TW" baseline="0" dirty="0" smtClean="0"/>
              <a:t> set </a:t>
            </a:r>
            <a:r>
              <a:rPr lang="zh-TW" altLang="en-US" baseline="0" dirty="0" smtClean="0"/>
              <a:t>每一個都是相同的，但是</a:t>
            </a:r>
            <a:r>
              <a:rPr lang="zh-TW" altLang="en-US" dirty="0" smtClean="0"/>
              <a:t>需要改才改</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11</a:t>
            </a:fld>
            <a:endParaRPr lang="zh-TW" altLang="en-US"/>
          </a:p>
        </p:txBody>
      </p:sp>
    </p:spTree>
    <p:extLst>
      <p:ext uri="{BB962C8B-B14F-4D97-AF65-F5344CB8AC3E}">
        <p14:creationId xmlns:p14="http://schemas.microsoft.com/office/powerpoint/2010/main" val="94906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13</a:t>
            </a:fld>
            <a:endParaRPr lang="zh-TW" altLang="en-US"/>
          </a:p>
        </p:txBody>
      </p:sp>
    </p:spTree>
    <p:extLst>
      <p:ext uri="{BB962C8B-B14F-4D97-AF65-F5344CB8AC3E}">
        <p14:creationId xmlns:p14="http://schemas.microsoft.com/office/powerpoint/2010/main" val="201961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20</a:t>
            </a:fld>
            <a:endParaRPr lang="zh-TW" altLang="en-US"/>
          </a:p>
        </p:txBody>
      </p:sp>
    </p:spTree>
    <p:extLst>
      <p:ext uri="{BB962C8B-B14F-4D97-AF65-F5344CB8AC3E}">
        <p14:creationId xmlns:p14="http://schemas.microsoft.com/office/powerpoint/2010/main" val="29719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21</a:t>
            </a:fld>
            <a:endParaRPr lang="zh-TW" altLang="en-US"/>
          </a:p>
        </p:txBody>
      </p:sp>
    </p:spTree>
    <p:extLst>
      <p:ext uri="{BB962C8B-B14F-4D97-AF65-F5344CB8AC3E}">
        <p14:creationId xmlns:p14="http://schemas.microsoft.com/office/powerpoint/2010/main" val="251735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23</a:t>
            </a:fld>
            <a:endParaRPr lang="zh-TW" altLang="en-US"/>
          </a:p>
        </p:txBody>
      </p:sp>
    </p:spTree>
    <p:extLst>
      <p:ext uri="{BB962C8B-B14F-4D97-AF65-F5344CB8AC3E}">
        <p14:creationId xmlns:p14="http://schemas.microsoft.com/office/powerpoint/2010/main" val="197592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這個方法應該要採用特殊的硬體架構，但是基本還是可以談</a:t>
            </a:r>
            <a:endParaRPr lang="en-US" altLang="zh-TW" dirty="0" smtClean="0"/>
          </a:p>
          <a:p>
            <a:r>
              <a:rPr lang="zh-TW" altLang="en-US" dirty="0" smtClean="0"/>
              <a:t>硬體的架構很多，所以做一個假設</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25</a:t>
            </a:fld>
            <a:endParaRPr lang="zh-TW" altLang="en-US"/>
          </a:p>
        </p:txBody>
      </p:sp>
    </p:spTree>
    <p:extLst>
      <p:ext uri="{BB962C8B-B14F-4D97-AF65-F5344CB8AC3E}">
        <p14:creationId xmlns:p14="http://schemas.microsoft.com/office/powerpoint/2010/main" val="1690473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27</a:t>
            </a:fld>
            <a:endParaRPr lang="zh-TW" altLang="en-US"/>
          </a:p>
        </p:txBody>
      </p:sp>
    </p:spTree>
    <p:extLst>
      <p:ext uri="{BB962C8B-B14F-4D97-AF65-F5344CB8AC3E}">
        <p14:creationId xmlns:p14="http://schemas.microsoft.com/office/powerpoint/2010/main" val="339008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越大越好，這個演算法的優點是在達到其餘方法的壓縮程度之於，有更快的</a:t>
            </a:r>
            <a:r>
              <a:rPr lang="zh-TW" altLang="en-US" baseline="0" dirty="0" smtClean="0"/>
              <a:t> </a:t>
            </a:r>
            <a:r>
              <a:rPr lang="en-US" altLang="zh-TW" baseline="0" dirty="0" smtClean="0"/>
              <a:t>lookup </a:t>
            </a:r>
            <a:r>
              <a:rPr lang="zh-TW" altLang="en-US" baseline="0" dirty="0" smtClean="0"/>
              <a:t>速度</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30</a:t>
            </a:fld>
            <a:endParaRPr lang="zh-TW" altLang="en-US"/>
          </a:p>
        </p:txBody>
      </p:sp>
    </p:spTree>
    <p:extLst>
      <p:ext uri="{BB962C8B-B14F-4D97-AF65-F5344CB8AC3E}">
        <p14:creationId xmlns:p14="http://schemas.microsoft.com/office/powerpoint/2010/main" val="392163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可是比的是 </a:t>
            </a:r>
            <a:r>
              <a:rPr lang="en-US" altLang="zh-TW" smtClean="0"/>
              <a:t>Memory Access</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31</a:t>
            </a:fld>
            <a:endParaRPr lang="zh-TW" altLang="en-US"/>
          </a:p>
        </p:txBody>
      </p:sp>
    </p:spTree>
    <p:extLst>
      <p:ext uri="{BB962C8B-B14F-4D97-AF65-F5344CB8AC3E}">
        <p14:creationId xmlns:p14="http://schemas.microsoft.com/office/powerpoint/2010/main" val="416770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NFA </a:t>
            </a:r>
            <a:r>
              <a:rPr lang="zh-TW" altLang="en-US" baseline="0" dirty="0" smtClean="0"/>
              <a:t>的缺點是搜尋速度較慢，而 </a:t>
            </a:r>
            <a:r>
              <a:rPr lang="en-US" altLang="zh-TW" baseline="0" dirty="0" smtClean="0"/>
              <a:t>DFA</a:t>
            </a:r>
            <a:r>
              <a:rPr lang="zh-TW" altLang="en-US" baseline="0" dirty="0" smtClean="0"/>
              <a:t>的缺點是所需要記憶體較多</a:t>
            </a:r>
            <a:endParaRPr lang="en-US" altLang="zh-TW" baseline="0" dirty="0" smtClean="0"/>
          </a:p>
          <a:p>
            <a:endParaRPr lang="en-US" altLang="zh-TW" baseline="0" dirty="0" smtClean="0"/>
          </a:p>
          <a:p>
            <a:r>
              <a:rPr lang="zh-TW" altLang="en-US" baseline="0" dirty="0" smtClean="0"/>
              <a:t>所以 </a:t>
            </a:r>
            <a:r>
              <a:rPr lang="en-US" altLang="zh-TW" baseline="0" dirty="0" smtClean="0"/>
              <a:t>DFA </a:t>
            </a:r>
            <a:r>
              <a:rPr lang="zh-TW" altLang="en-US" baseline="0" dirty="0" smtClean="0"/>
              <a:t>的方法主要在嘗試減少 </a:t>
            </a:r>
            <a:r>
              <a:rPr lang="en-US" altLang="zh-TW" baseline="0" dirty="0" smtClean="0"/>
              <a:t>state </a:t>
            </a:r>
            <a:r>
              <a:rPr lang="zh-TW" altLang="en-US" baseline="0" dirty="0" smtClean="0"/>
              <a:t>的個數或是 </a:t>
            </a:r>
            <a:r>
              <a:rPr lang="en-US" altLang="zh-TW" baseline="0" dirty="0" smtClean="0"/>
              <a:t>transition </a:t>
            </a:r>
            <a:r>
              <a:rPr lang="zh-TW" altLang="en-US" baseline="0" dirty="0" smtClean="0"/>
              <a:t>的個數</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a:t>
            </a:fld>
            <a:endParaRPr lang="zh-TW" altLang="en-US"/>
          </a:p>
        </p:txBody>
      </p:sp>
    </p:spTree>
    <p:extLst>
      <p:ext uri="{BB962C8B-B14F-4D97-AF65-F5344CB8AC3E}">
        <p14:creationId xmlns:p14="http://schemas.microsoft.com/office/powerpoint/2010/main" val="68511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i="1" dirty="0" smtClean="0"/>
              <a:t>這篇</a:t>
            </a:r>
            <a:r>
              <a:rPr lang="zh-TW" altLang="en-US" i="1" baseline="0" dirty="0" smtClean="0"/>
              <a:t> </a:t>
            </a:r>
            <a:r>
              <a:rPr lang="en-US" altLang="zh-TW" i="1" baseline="0" dirty="0" smtClean="0"/>
              <a:t>Paper </a:t>
            </a:r>
            <a:r>
              <a:rPr lang="zh-TW" altLang="en-US" i="1" baseline="0" dirty="0" smtClean="0"/>
              <a:t>介紹了 </a:t>
            </a:r>
            <a:r>
              <a:rPr lang="en-US" altLang="zh-TW" i="1" baseline="0" dirty="0" smtClean="0"/>
              <a:t>delta </a:t>
            </a:r>
            <a:r>
              <a:rPr lang="en-US" altLang="zh-TW" i="1" baseline="0" dirty="0" err="1" smtClean="0"/>
              <a:t>fa</a:t>
            </a:r>
            <a:r>
              <a:rPr lang="en-US" altLang="zh-TW" i="1" baseline="0" dirty="0" smtClean="0"/>
              <a:t> </a:t>
            </a:r>
            <a:r>
              <a:rPr lang="zh-TW" altLang="en-US" i="1" baseline="0" dirty="0" smtClean="0"/>
              <a:t>和它的優化版</a:t>
            </a:r>
            <a:endParaRPr lang="zh-TW" altLang="en-US" i="1"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3</a:t>
            </a:fld>
            <a:endParaRPr lang="zh-TW" altLang="en-US"/>
          </a:p>
        </p:txBody>
      </p:sp>
    </p:spTree>
    <p:extLst>
      <p:ext uri="{BB962C8B-B14F-4D97-AF65-F5344CB8AC3E}">
        <p14:creationId xmlns:p14="http://schemas.microsoft.com/office/powerpoint/2010/main" val="414392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i="1" dirty="0" smtClean="0"/>
              <a:t>這份</a:t>
            </a:r>
            <a:r>
              <a:rPr lang="zh-TW" altLang="en-US" i="1" baseline="0" dirty="0" smtClean="0"/>
              <a:t> </a:t>
            </a:r>
            <a:r>
              <a:rPr lang="en-US" altLang="zh-TW" i="1" baseline="0" dirty="0" smtClean="0"/>
              <a:t>Paper </a:t>
            </a:r>
            <a:r>
              <a:rPr lang="zh-TW" altLang="en-US" i="1" baseline="0" dirty="0" smtClean="0"/>
              <a:t>前半就是在講之前提的 </a:t>
            </a:r>
            <a:r>
              <a:rPr lang="en-US" altLang="zh-TW" i="1" baseline="0" dirty="0" smtClean="0"/>
              <a:t>Delta-FA</a:t>
            </a:r>
            <a:r>
              <a:rPr lang="zh-TW" altLang="en-US" i="1" baseline="0" dirty="0" smtClean="0"/>
              <a:t>，當複習快速看過</a:t>
            </a:r>
            <a:endParaRPr lang="zh-TW" altLang="en-US" i="1"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4</a:t>
            </a:fld>
            <a:endParaRPr lang="zh-TW" altLang="en-US"/>
          </a:p>
        </p:txBody>
      </p:sp>
    </p:spTree>
    <p:extLst>
      <p:ext uri="{BB962C8B-B14F-4D97-AF65-F5344CB8AC3E}">
        <p14:creationId xmlns:p14="http://schemas.microsoft.com/office/powerpoint/2010/main" val="237385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觀察可以發現通常</a:t>
            </a:r>
            <a:r>
              <a:rPr lang="zh-TW" altLang="en-US" baseline="0" dirty="0" smtClean="0"/>
              <a:t>同一個 </a:t>
            </a:r>
            <a:r>
              <a:rPr lang="en-US" altLang="zh-TW" baseline="0" dirty="0" smtClean="0"/>
              <a:t>char </a:t>
            </a:r>
            <a:r>
              <a:rPr lang="zh-TW" altLang="en-US" baseline="0" dirty="0" smtClean="0"/>
              <a:t>就會引導至同一個 </a:t>
            </a:r>
            <a:r>
              <a:rPr lang="en-US" altLang="zh-TW" baseline="0" dirty="0" smtClean="0"/>
              <a:t>state </a:t>
            </a:r>
          </a:p>
          <a:p>
            <a:r>
              <a:rPr lang="zh-TW" altLang="en-US" baseline="0" dirty="0" smtClean="0"/>
              <a:t>甚至相連的 </a:t>
            </a:r>
            <a:r>
              <a:rPr lang="en-US" altLang="zh-TW" baseline="0" dirty="0" smtClean="0"/>
              <a:t>State </a:t>
            </a:r>
            <a:r>
              <a:rPr lang="zh-TW" altLang="en-US" baseline="0" dirty="0" smtClean="0"/>
              <a:t>其 </a:t>
            </a:r>
            <a:r>
              <a:rPr lang="en-US" altLang="zh-TW" baseline="0" dirty="0" smtClean="0"/>
              <a:t>next-hop state </a:t>
            </a:r>
            <a:r>
              <a:rPr lang="zh-TW" altLang="en-US" baseline="0" dirty="0" smtClean="0"/>
              <a:t>幾乎都是相同的</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5</a:t>
            </a:fld>
            <a:endParaRPr lang="zh-TW" altLang="en-US"/>
          </a:p>
        </p:txBody>
      </p:sp>
    </p:spTree>
    <p:extLst>
      <p:ext uri="{BB962C8B-B14F-4D97-AF65-F5344CB8AC3E}">
        <p14:creationId xmlns:p14="http://schemas.microsoft.com/office/powerpoint/2010/main" val="111746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也就是說只要記得上一個</a:t>
            </a:r>
            <a:r>
              <a:rPr lang="zh-TW" altLang="en-US" baseline="0" dirty="0" smtClean="0"/>
              <a:t> </a:t>
            </a:r>
            <a:r>
              <a:rPr lang="en-US" altLang="zh-TW" baseline="0" dirty="0" smtClean="0"/>
              <a:t>state </a:t>
            </a:r>
            <a:r>
              <a:rPr lang="zh-TW" altLang="en-US" baseline="0" dirty="0" smtClean="0"/>
              <a:t>的 </a:t>
            </a:r>
            <a:r>
              <a:rPr lang="en-US" altLang="zh-TW" baseline="0" dirty="0" smtClean="0"/>
              <a:t>transition set</a:t>
            </a:r>
            <a:r>
              <a:rPr lang="zh-TW" altLang="en-US" baseline="0" dirty="0" smtClean="0"/>
              <a:t>，就只要另外存不同的即可。</a:t>
            </a:r>
            <a:endParaRPr lang="en-US" altLang="zh-TW" baseline="0" dirty="0" smtClean="0"/>
          </a:p>
          <a:p>
            <a:r>
              <a:rPr lang="en-US" altLang="zh-TW" baseline="0" dirty="0" smtClean="0"/>
              <a:t>State 2 </a:t>
            </a:r>
            <a:r>
              <a:rPr lang="zh-TW" altLang="en-US" baseline="0" dirty="0" smtClean="0"/>
              <a:t>不用存 </a:t>
            </a:r>
            <a:r>
              <a:rPr lang="en-US" altLang="zh-TW" baseline="0" dirty="0" smtClean="0"/>
              <a:t>b</a:t>
            </a:r>
            <a:r>
              <a:rPr lang="zh-TW" altLang="en-US" baseline="0" dirty="0" smtClean="0"/>
              <a:t>，因為 </a:t>
            </a:r>
            <a:r>
              <a:rPr lang="en-US" altLang="zh-TW" baseline="0" dirty="0" smtClean="0"/>
              <a:t>State 1 </a:t>
            </a:r>
            <a:r>
              <a:rPr lang="zh-TW" altLang="en-US" baseline="0" dirty="0" smtClean="0"/>
              <a:t>有存。</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6</a:t>
            </a:fld>
            <a:endParaRPr lang="zh-TW" altLang="en-US"/>
          </a:p>
        </p:txBody>
      </p:sp>
    </p:spTree>
    <p:extLst>
      <p:ext uri="{BB962C8B-B14F-4D97-AF65-F5344CB8AC3E}">
        <p14:creationId xmlns:p14="http://schemas.microsoft.com/office/powerpoint/2010/main" val="137146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這裡的</a:t>
            </a:r>
            <a:r>
              <a:rPr lang="zh-TW" altLang="en-US" baseline="0" dirty="0" smtClean="0"/>
              <a:t> </a:t>
            </a:r>
            <a:r>
              <a:rPr lang="en-US" altLang="zh-TW" baseline="0" dirty="0" smtClean="0"/>
              <a:t>State 3 </a:t>
            </a:r>
            <a:r>
              <a:rPr lang="zh-TW" altLang="en-US" baseline="0" dirty="0" smtClean="0"/>
              <a:t>之所以要存 </a:t>
            </a:r>
            <a:r>
              <a:rPr lang="en-US" altLang="zh-TW" baseline="0" dirty="0" smtClean="0"/>
              <a:t>c </a:t>
            </a:r>
            <a:r>
              <a:rPr lang="zh-TW" altLang="en-US" baseline="0" dirty="0" smtClean="0"/>
              <a:t>，是因為和之前不同。</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7</a:t>
            </a:fld>
            <a:endParaRPr lang="zh-TW" altLang="en-US"/>
          </a:p>
        </p:txBody>
      </p:sp>
    </p:spTree>
    <p:extLst>
      <p:ext uri="{BB962C8B-B14F-4D97-AF65-F5344CB8AC3E}">
        <p14:creationId xmlns:p14="http://schemas.microsoft.com/office/powerpoint/2010/main" val="408118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8</a:t>
            </a:fld>
            <a:endParaRPr lang="zh-TW" altLang="en-US"/>
          </a:p>
        </p:txBody>
      </p:sp>
    </p:spTree>
    <p:extLst>
      <p:ext uri="{BB962C8B-B14F-4D97-AF65-F5344CB8AC3E}">
        <p14:creationId xmlns:p14="http://schemas.microsoft.com/office/powerpoint/2010/main" val="3932172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簡單來說，就是把 </a:t>
            </a:r>
            <a:r>
              <a:rPr lang="en-US" altLang="zh-TW" dirty="0" smtClean="0"/>
              <a:t>t[s, c] </a:t>
            </a:r>
            <a:r>
              <a:rPr lang="zh-TW" altLang="en-US" dirty="0" smtClean="0"/>
              <a:t>壓縮成 </a:t>
            </a:r>
            <a:r>
              <a:rPr lang="en-US" altLang="zh-TW" dirty="0" err="1" smtClean="0"/>
              <a:t>t</a:t>
            </a:r>
            <a:r>
              <a:rPr lang="en-US" altLang="zh-TW" baseline="-25000" dirty="0" err="1" smtClean="0"/>
              <a:t>c</a:t>
            </a:r>
            <a:r>
              <a:rPr lang="en-US" altLang="zh-TW" dirty="0" smtClean="0"/>
              <a:t>[s, c]</a:t>
            </a:r>
          </a:p>
          <a:p>
            <a:r>
              <a:rPr lang="en-US" altLang="zh-TW" dirty="0" smtClean="0"/>
              <a:t>LOCAL_TX</a:t>
            </a:r>
            <a:r>
              <a:rPr lang="zh-TW" altLang="en-US" baseline="0" dirty="0" smtClean="0"/>
              <a:t> 代表空的</a:t>
            </a:r>
            <a:endParaRPr lang="en-US" altLang="zh-TW" dirty="0" smtClean="0"/>
          </a:p>
          <a:p>
            <a:endParaRPr lang="en-US" altLang="zh-TW" dirty="0" smtClean="0"/>
          </a:p>
          <a:p>
            <a:r>
              <a:rPr lang="en-US" altLang="zh-TW" dirty="0" smtClean="0"/>
              <a:t>State</a:t>
            </a:r>
            <a:r>
              <a:rPr lang="en-US" altLang="zh-TW" baseline="0" dirty="0" smtClean="0"/>
              <a:t> </a:t>
            </a:r>
            <a:r>
              <a:rPr lang="en-US" altLang="zh-TW" baseline="0" dirty="0" smtClean="0"/>
              <a:t>1 </a:t>
            </a:r>
            <a:r>
              <a:rPr lang="zh-TW" altLang="en-US" baseline="0" dirty="0" smtClean="0"/>
              <a:t>要全存</a:t>
            </a:r>
            <a:endParaRPr lang="en-US" altLang="zh-TW" baseline="0" dirty="0" smtClean="0"/>
          </a:p>
          <a:p>
            <a:r>
              <a:rPr lang="en-US" altLang="zh-TW" baseline="0" dirty="0" smtClean="0"/>
              <a:t>State 2 </a:t>
            </a:r>
            <a:r>
              <a:rPr lang="zh-TW" altLang="en-US" baseline="0" dirty="0" smtClean="0"/>
              <a:t>後先給空，再補上改變的 </a:t>
            </a:r>
            <a:r>
              <a:rPr lang="en-US" altLang="zh-TW" baseline="0" dirty="0" smtClean="0"/>
              <a:t>transition</a:t>
            </a:r>
          </a:p>
          <a:p>
            <a:r>
              <a:rPr lang="en-US" altLang="zh-TW" baseline="0" dirty="0" smtClean="0"/>
              <a:t>(</a:t>
            </a:r>
            <a:r>
              <a:rPr lang="zh-TW" altLang="en-US" baseline="0" dirty="0" smtClean="0"/>
              <a:t>要保證每一個會到這個 </a:t>
            </a:r>
            <a:r>
              <a:rPr lang="en-US" altLang="zh-TW" baseline="0" dirty="0" smtClean="0"/>
              <a:t>State </a:t>
            </a:r>
            <a:r>
              <a:rPr lang="zh-TW" altLang="en-US" baseline="0" dirty="0" smtClean="0"/>
              <a:t>的 </a:t>
            </a:r>
            <a:r>
              <a:rPr lang="en-US" altLang="zh-TW" baseline="0" dirty="0" smtClean="0"/>
              <a:t>transition </a:t>
            </a:r>
            <a:r>
              <a:rPr lang="zh-TW" altLang="en-US" baseline="0" dirty="0" smtClean="0"/>
              <a:t>都是相同的，如果有不同，還是得存</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9</a:t>
            </a:fld>
            <a:endParaRPr lang="zh-TW" altLang="en-US"/>
          </a:p>
        </p:txBody>
      </p:sp>
    </p:spTree>
    <p:extLst>
      <p:ext uri="{BB962C8B-B14F-4D97-AF65-F5344CB8AC3E}">
        <p14:creationId xmlns:p14="http://schemas.microsoft.com/office/powerpoint/2010/main" val="15572155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12/1/2013</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03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5C6B4A9-1611-4792-9094-5F34BCA07E0B}" type="datetimeFigureOut">
              <a:rPr lang="en-US" smtClean="0"/>
              <a:t>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9097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802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2A54C80-263E-416B-A8E0-580EDEADCBDC}" type="datetimeFigureOut">
              <a:rPr lang="en-US" smtClean="0"/>
              <a:t>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5834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B61BEF0D-F0BB-DE4B-95CE-6DB70DBA9567}" type="datetimeFigureOut">
              <a:rPr lang="en-US" smtClean="0"/>
              <a:pPr/>
              <a:t>12/1/2013</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3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7120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844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B61BEF0D-F0BB-DE4B-95CE-6DB70DBA9567}" type="datetimeFigureOut">
              <a:rPr lang="en-US" smtClean="0"/>
              <a:pPr/>
              <a:t>12/1/2013</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13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60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2A54C80-263E-416B-A8E0-580EDEADCBDC}" type="datetimeFigureOut">
              <a:rPr lang="en-US" smtClean="0"/>
              <a:t>12/1/2013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1248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61BEF0D-F0BB-DE4B-95CE-6DB70DBA9567}" type="datetimeFigureOut">
              <a:rPr lang="en-US" smtClean="0"/>
              <a:pPr/>
              <a:t>12/1/2013</a:t>
            </a:fld>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8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61BEF0D-F0BB-DE4B-95CE-6DB70DBA9567}" type="datetimeFigureOut">
              <a:rPr lang="en-US" smtClean="0"/>
              <a:pPr/>
              <a:t>12/1/2013</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675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8277606" cy="1609344"/>
          </a:xfrm>
        </p:spPr>
        <p:txBody>
          <a:bodyPr>
            <a:normAutofit fontScale="90000"/>
          </a:bodyPr>
          <a:lstStyle/>
          <a:p>
            <a:r>
              <a:rPr lang="en-US" altLang="zh-TW" dirty="0"/>
              <a:t>Differential Encoding of DFAs for Fast Regular </a:t>
            </a:r>
            <a:r>
              <a:rPr lang="en-US" altLang="zh-TW" dirty="0" err="1"/>
              <a:t>Expresssion</a:t>
            </a:r>
            <a:r>
              <a:rPr lang="en-US" altLang="zh-TW" dirty="0"/>
              <a:t> Matching</a:t>
            </a:r>
            <a:endParaRPr lang="en-US" altLang="zh-TW" dirty="0"/>
          </a:p>
        </p:txBody>
      </p:sp>
      <p:sp>
        <p:nvSpPr>
          <p:cNvPr id="3" name="Content Placeholder 2"/>
          <p:cNvSpPr>
            <a:spLocks noGrp="1"/>
          </p:cNvSpPr>
          <p:nvPr>
            <p:ph idx="1"/>
          </p:nvPr>
        </p:nvSpPr>
        <p:spPr>
          <a:xfrm>
            <a:off x="508133" y="2477693"/>
            <a:ext cx="7336457" cy="2910580"/>
          </a:xfrm>
        </p:spPr>
        <p:txBody>
          <a:bodyPr>
            <a:normAutofit/>
          </a:bodyPr>
          <a:lstStyle/>
          <a:p>
            <a:r>
              <a:rPr lang="en-US" altLang="zh-TW" sz="1500" dirty="0"/>
              <a:t>Author: 	</a:t>
            </a:r>
            <a:endParaRPr lang="en-US" altLang="zh-TW" sz="1500" dirty="0" smtClean="0"/>
          </a:p>
          <a:p>
            <a:pPr marL="0" indent="0">
              <a:buNone/>
            </a:pPr>
            <a:r>
              <a:rPr lang="en-US" altLang="zh-TW" sz="1500" dirty="0" err="1" smtClean="0"/>
              <a:t>Domenico</a:t>
            </a:r>
            <a:r>
              <a:rPr lang="en-US" altLang="zh-TW" sz="1500" dirty="0" smtClean="0"/>
              <a:t> </a:t>
            </a:r>
            <a:r>
              <a:rPr lang="en-US" altLang="zh-TW" sz="1500" dirty="0" err="1" smtClean="0"/>
              <a:t>Ficara</a:t>
            </a:r>
            <a:r>
              <a:rPr lang="en-US" altLang="zh-TW" sz="1500" dirty="0" smtClean="0"/>
              <a:t>, </a:t>
            </a:r>
            <a:r>
              <a:rPr lang="en-US" altLang="zh-TW" sz="1500" dirty="0" smtClean="0"/>
              <a:t>Andrea Di </a:t>
            </a:r>
            <a:r>
              <a:rPr lang="en-US" altLang="zh-TW" sz="1500" dirty="0" err="1" smtClean="0"/>
              <a:t>Pietro</a:t>
            </a:r>
            <a:r>
              <a:rPr lang="en-US" altLang="zh-TW" sz="1500" dirty="0" smtClean="0"/>
              <a:t>, Stefano Giordano, Gregorio </a:t>
            </a:r>
            <a:r>
              <a:rPr lang="en-US" altLang="zh-TW" sz="1500" dirty="0" err="1" smtClean="0"/>
              <a:t>Procissi</a:t>
            </a:r>
            <a:r>
              <a:rPr lang="en-US" altLang="zh-TW" sz="1500" dirty="0" smtClean="0"/>
              <a:t>, Fabio </a:t>
            </a:r>
            <a:r>
              <a:rPr lang="en-US" altLang="zh-TW" sz="1500" dirty="0" err="1" smtClean="0"/>
              <a:t>Vitucci</a:t>
            </a:r>
            <a:r>
              <a:rPr lang="en-US" altLang="zh-TW" sz="1500" dirty="0" smtClean="0"/>
              <a:t>, and Gianni </a:t>
            </a:r>
            <a:r>
              <a:rPr lang="en-US" altLang="zh-TW" sz="1500" dirty="0" err="1" smtClean="0"/>
              <a:t>Antichi</a:t>
            </a:r>
            <a:endParaRPr lang="en-US" altLang="zh-TW" sz="1500" dirty="0" smtClean="0"/>
          </a:p>
          <a:p>
            <a:r>
              <a:rPr lang="en-US" altLang="zh-TW" sz="1500" dirty="0" smtClean="0"/>
              <a:t>Publisher</a:t>
            </a:r>
            <a:r>
              <a:rPr lang="en-US" altLang="zh-TW" sz="1500" dirty="0"/>
              <a:t>: </a:t>
            </a:r>
            <a:r>
              <a:rPr lang="en-US" altLang="zh-TW" sz="1500" dirty="0" smtClean="0"/>
              <a:t>2010 Transactions on Networking</a:t>
            </a:r>
            <a:endParaRPr lang="en-US" altLang="zh-TW" sz="1500" dirty="0" smtClean="0"/>
          </a:p>
          <a:p>
            <a:r>
              <a:rPr lang="en-US" altLang="zh-TW" sz="1500" dirty="0" smtClean="0"/>
              <a:t>Presenter</a:t>
            </a:r>
            <a:r>
              <a:rPr lang="en-US" altLang="zh-TW" sz="1500" dirty="0"/>
              <a:t>: Yuen-</a:t>
            </a:r>
            <a:r>
              <a:rPr lang="en-US" altLang="zh-TW" sz="1500" dirty="0" err="1"/>
              <a:t>Shuo</a:t>
            </a:r>
            <a:r>
              <a:rPr lang="en-US" altLang="zh-TW" sz="1500" dirty="0"/>
              <a:t> Li</a:t>
            </a:r>
          </a:p>
          <a:p>
            <a:r>
              <a:rPr lang="en-US" altLang="zh-TW" sz="1500" dirty="0"/>
              <a:t>Date: </a:t>
            </a:r>
            <a:r>
              <a:rPr lang="en-US" altLang="zh-TW" sz="1500" dirty="0" smtClean="0"/>
              <a:t>2013/12/4</a:t>
            </a:r>
            <a:endParaRPr lang="zh-TW" altLang="en-US" sz="1500" dirty="0"/>
          </a:p>
          <a:p>
            <a:endParaRPr lang="zh-TW" altLang="en-US" sz="1500" dirty="0"/>
          </a:p>
        </p:txBody>
      </p:sp>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a:p>
        </p:txBody>
      </p:sp>
    </p:spTree>
    <p:extLst>
      <p:ext uri="{BB962C8B-B14F-4D97-AF65-F5344CB8AC3E}">
        <p14:creationId xmlns:p14="http://schemas.microsoft.com/office/powerpoint/2010/main" val="9301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construction</a:t>
            </a:r>
            <a:endParaRPr lang="zh-TW" altLang="en-US" dirty="0"/>
          </a:p>
        </p:txBody>
      </p:sp>
      <p:sp>
        <p:nvSpPr>
          <p:cNvPr id="3" name="內容版面配置區 2"/>
          <p:cNvSpPr>
            <a:spLocks noGrp="1"/>
          </p:cNvSpPr>
          <p:nvPr>
            <p:ph idx="1"/>
          </p:nvPr>
        </p:nvSpPr>
        <p:spPr/>
        <p:txBody>
          <a:bodyPr>
            <a:normAutofit/>
          </a:bodyPr>
          <a:lstStyle/>
          <a:p>
            <a:r>
              <a:rPr lang="en-US" altLang="zh-TW" dirty="0"/>
              <a:t>After the construction </a:t>
            </a:r>
            <a:r>
              <a:rPr lang="en-US" altLang="zh-TW" dirty="0" smtClean="0"/>
              <a:t>procedure, </a:t>
            </a:r>
            <a:r>
              <a:rPr lang="en-US" altLang="zh-TW" dirty="0"/>
              <a:t>since </a:t>
            </a:r>
            <a:r>
              <a:rPr lang="en-US" altLang="zh-TW" dirty="0" smtClean="0"/>
              <a:t>the number </a:t>
            </a:r>
            <a:r>
              <a:rPr lang="en-US" altLang="zh-TW" dirty="0"/>
              <a:t>of transitions per state is </a:t>
            </a:r>
            <a:r>
              <a:rPr lang="en-US" altLang="zh-TW" dirty="0" smtClean="0"/>
              <a:t>significantly </a:t>
            </a:r>
            <a:r>
              <a:rPr lang="en-US" altLang="zh-TW" dirty="0"/>
              <a:t>reduced, </a:t>
            </a:r>
            <a:r>
              <a:rPr lang="en-US" altLang="zh-TW" dirty="0" smtClean="0"/>
              <a:t>it may </a:t>
            </a:r>
            <a:r>
              <a:rPr lang="en-US" altLang="zh-TW" dirty="0"/>
              <a:t>happen that some of the states have the same </a:t>
            </a:r>
            <a:r>
              <a:rPr lang="en-US" altLang="zh-TW" dirty="0" smtClean="0"/>
              <a:t>identical transition </a:t>
            </a:r>
            <a:r>
              <a:rPr lang="en-US" altLang="zh-TW" dirty="0"/>
              <a:t>set. </a:t>
            </a:r>
            <a:endParaRPr lang="en-US" altLang="zh-TW" dirty="0" smtClean="0"/>
          </a:p>
          <a:p>
            <a:r>
              <a:rPr lang="en-US" altLang="zh-TW" dirty="0" smtClean="0"/>
              <a:t>If we find </a:t>
            </a:r>
            <a:r>
              <a:rPr lang="en-US" altLang="zh-TW" dirty="0"/>
              <a:t>j identical states, we can </a:t>
            </a:r>
            <a:r>
              <a:rPr lang="en-US" altLang="zh-TW" dirty="0" smtClean="0"/>
              <a:t>simply store </a:t>
            </a:r>
            <a:r>
              <a:rPr lang="en-US" altLang="zh-TW" dirty="0"/>
              <a:t>one of them, delete the other </a:t>
            </a:r>
            <a:r>
              <a:rPr lang="en-US" altLang="zh-TW" dirty="0" smtClean="0"/>
              <a:t>j-1 </a:t>
            </a:r>
            <a:r>
              <a:rPr lang="en-US" altLang="zh-TW" dirty="0"/>
              <a:t>and substitute </a:t>
            </a:r>
            <a:r>
              <a:rPr lang="en-US" altLang="zh-TW" dirty="0" smtClean="0"/>
              <a:t>all the </a:t>
            </a:r>
            <a:r>
              <a:rPr lang="en-US" altLang="zh-TW" dirty="0"/>
              <a:t>references to those with the single state we left. </a:t>
            </a:r>
          </a:p>
          <a:p>
            <a:r>
              <a:rPr lang="en-US" altLang="zh-TW" dirty="0" smtClean="0"/>
              <a:t>Notice that this operation creates again the opportunity for a new state-number reduction, because the substitution of state references makes it more probable for two or more states to share the same transition set. Hence we iterate the process until the number of duplicate states found is 0.</a:t>
            </a:r>
            <a:endParaRPr lang="zh-TW" altLang="en-US" dirty="0"/>
          </a:p>
        </p:txBody>
      </p:sp>
    </p:spTree>
    <p:extLst>
      <p:ext uri="{BB962C8B-B14F-4D97-AF65-F5344CB8AC3E}">
        <p14:creationId xmlns:p14="http://schemas.microsoft.com/office/powerpoint/2010/main" val="20515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lookup</a:t>
            </a:r>
            <a:endParaRPr lang="zh-TW" altLang="en-US" dirty="0"/>
          </a:p>
        </p:txBody>
      </p:sp>
      <p:sp>
        <p:nvSpPr>
          <p:cNvPr id="3" name="內容版面配置區 2"/>
          <p:cNvSpPr>
            <a:spLocks noGrp="1"/>
          </p:cNvSpPr>
          <p:nvPr>
            <p:ph idx="1"/>
          </p:nvPr>
        </p:nvSpPr>
        <p:spPr>
          <a:xfrm>
            <a:off x="685800" y="4236720"/>
            <a:ext cx="7772400" cy="1935480"/>
          </a:xfrm>
        </p:spPr>
        <p:txBody>
          <a:bodyPr>
            <a:normAutofit lnSpcReduction="10000"/>
          </a:bodyPr>
          <a:lstStyle/>
          <a:p>
            <a:r>
              <a:rPr lang="en-US" altLang="zh-TW" sz="1800" dirty="0" smtClean="0"/>
              <a:t>First, the </a:t>
            </a:r>
            <a:r>
              <a:rPr lang="en-US" altLang="zh-TW" sz="1800" dirty="0"/>
              <a:t>current state must be read with its whole transition </a:t>
            </a:r>
            <a:r>
              <a:rPr lang="en-US" altLang="zh-TW" sz="1800" dirty="0" smtClean="0"/>
              <a:t>set(step </a:t>
            </a:r>
            <a:r>
              <a:rPr lang="en-US" altLang="zh-TW" sz="1800" dirty="0"/>
              <a:t>1). </a:t>
            </a:r>
            <a:endParaRPr lang="en-US" altLang="zh-TW" sz="1800" dirty="0" smtClean="0"/>
          </a:p>
          <a:p>
            <a:r>
              <a:rPr lang="en-US" altLang="zh-TW" sz="1800" dirty="0" smtClean="0"/>
              <a:t>Then </a:t>
            </a:r>
            <a:r>
              <a:rPr lang="en-US" altLang="zh-TW" sz="1800" dirty="0"/>
              <a:t>it is used to update the local transition </a:t>
            </a:r>
            <a:r>
              <a:rPr lang="en-US" altLang="zh-TW" sz="1800" dirty="0" smtClean="0"/>
              <a:t>set </a:t>
            </a:r>
            <a:r>
              <a:rPr lang="en-US" altLang="zh-TW" sz="1800" dirty="0" err="1" smtClean="0"/>
              <a:t>t</a:t>
            </a:r>
            <a:r>
              <a:rPr lang="en-US" altLang="zh-TW" sz="1800" baseline="-25000" dirty="0" err="1" smtClean="0"/>
              <a:t>loc</a:t>
            </a:r>
            <a:r>
              <a:rPr lang="en-US" altLang="zh-TW" sz="1800" dirty="0"/>
              <a:t>: for each transition </a:t>
            </a:r>
            <a:r>
              <a:rPr lang="en-US" altLang="zh-TW" sz="1800" dirty="0" smtClean="0"/>
              <a:t>defined </a:t>
            </a:r>
            <a:r>
              <a:rPr lang="en-US" altLang="zh-TW" sz="1800" dirty="0"/>
              <a:t>in the set read from </a:t>
            </a:r>
            <a:r>
              <a:rPr lang="en-US" altLang="zh-TW" sz="1800" dirty="0" smtClean="0"/>
              <a:t>the state</a:t>
            </a:r>
            <a:r>
              <a:rPr lang="en-US" altLang="zh-TW" sz="1800" dirty="0"/>
              <a:t>, we update the corresponding entry in the local </a:t>
            </a:r>
            <a:r>
              <a:rPr lang="en-US" altLang="zh-TW" sz="1800" dirty="0" smtClean="0"/>
              <a:t>storage</a:t>
            </a:r>
            <a:r>
              <a:rPr lang="en-US" altLang="zh-TW" sz="1800" dirty="0"/>
              <a:t>. </a:t>
            </a:r>
            <a:endParaRPr lang="en-US" altLang="zh-TW" sz="1800" dirty="0" smtClean="0"/>
          </a:p>
          <a:p>
            <a:r>
              <a:rPr lang="en-US" altLang="zh-TW" sz="1800" dirty="0" smtClean="0"/>
              <a:t>Finally </a:t>
            </a:r>
            <a:r>
              <a:rPr lang="en-US" altLang="zh-TW" sz="1800" dirty="0"/>
              <a:t>the next state </a:t>
            </a:r>
            <a:r>
              <a:rPr lang="en-US" altLang="zh-TW" sz="1800" dirty="0" err="1"/>
              <a:t>s</a:t>
            </a:r>
            <a:r>
              <a:rPr lang="en-US" altLang="zh-TW" sz="1800" baseline="-25000" dirty="0" err="1"/>
              <a:t>next</a:t>
            </a:r>
            <a:r>
              <a:rPr lang="en-US" altLang="zh-TW" sz="1800" dirty="0"/>
              <a:t> is computed by </a:t>
            </a:r>
            <a:r>
              <a:rPr lang="en-US" altLang="zh-TW" sz="1800" dirty="0" smtClean="0"/>
              <a:t>simply observing </a:t>
            </a:r>
            <a:r>
              <a:rPr lang="en-US" altLang="zh-TW" sz="1800" dirty="0"/>
              <a:t>the proper entry in the local storage </a:t>
            </a:r>
            <a:r>
              <a:rPr lang="en-US" altLang="zh-TW" sz="1800" dirty="0" err="1"/>
              <a:t>t</a:t>
            </a:r>
            <a:r>
              <a:rPr lang="en-US" altLang="zh-TW" sz="1800" baseline="-25000" dirty="0" err="1"/>
              <a:t>loc</a:t>
            </a:r>
            <a:r>
              <a:rPr lang="en-US" altLang="zh-TW" sz="1800" dirty="0"/>
              <a:t>. </a:t>
            </a:r>
            <a:endParaRPr lang="en-US" altLang="zh-TW" sz="1800" dirty="0" smtClean="0"/>
          </a:p>
        </p:txBody>
      </p:sp>
      <p:pic>
        <p:nvPicPr>
          <p:cNvPr id="4" name="圖片 3"/>
          <p:cNvPicPr>
            <a:picLocks noChangeAspect="1"/>
          </p:cNvPicPr>
          <p:nvPr/>
        </p:nvPicPr>
        <p:blipFill>
          <a:blip r:embed="rId3"/>
          <a:stretch>
            <a:fillRect/>
          </a:stretch>
        </p:blipFill>
        <p:spPr>
          <a:xfrm>
            <a:off x="1984558" y="1692402"/>
            <a:ext cx="5174884" cy="2544318"/>
          </a:xfrm>
          <a:prstGeom prst="rect">
            <a:avLst/>
          </a:prstGeom>
        </p:spPr>
      </p:pic>
    </p:spTree>
    <p:extLst>
      <p:ext uri="{BB962C8B-B14F-4D97-AF65-F5344CB8AC3E}">
        <p14:creationId xmlns:p14="http://schemas.microsoft.com/office/powerpoint/2010/main" val="110859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smtClean="0"/>
              <a:t>δ</a:t>
            </a:r>
            <a:r>
              <a:rPr lang="en-US" altLang="zh-TW" baseline="30000" dirty="0" err="1" smtClean="0"/>
              <a:t>n</a:t>
            </a:r>
            <a:r>
              <a:rPr lang="en-US" altLang="zh-TW" dirty="0" err="1" smtClean="0"/>
              <a:t>FA</a:t>
            </a:r>
            <a:endParaRPr lang="zh-TW" altLang="en-US" dirty="0"/>
          </a:p>
        </p:txBody>
      </p:sp>
      <p:sp>
        <p:nvSpPr>
          <p:cNvPr id="3" name="內容版面配置區 2"/>
          <p:cNvSpPr>
            <a:spLocks noGrp="1"/>
          </p:cNvSpPr>
          <p:nvPr>
            <p:ph idx="1"/>
          </p:nvPr>
        </p:nvSpPr>
        <p:spPr/>
        <p:txBody>
          <a:bodyPr>
            <a:normAutofit/>
          </a:bodyPr>
          <a:lstStyle/>
          <a:p>
            <a:r>
              <a:rPr lang="en-US" altLang="zh-TW" dirty="0" smtClean="0"/>
              <a:t>Instead </a:t>
            </a:r>
            <a:r>
              <a:rPr lang="en-US" altLang="zh-TW" dirty="0"/>
              <a:t>of specifying the transition set of a state with </a:t>
            </a:r>
            <a:r>
              <a:rPr lang="en-US" altLang="zh-TW" dirty="0" smtClean="0"/>
              <a:t>respect to </a:t>
            </a:r>
            <a:r>
              <a:rPr lang="en-US" altLang="zh-TW" dirty="0"/>
              <a:t>its direct parents, the adoption of </a:t>
            </a:r>
            <a:r>
              <a:rPr lang="en-US" altLang="zh-TW" dirty="0" smtClean="0"/>
              <a:t>N-step </a:t>
            </a:r>
            <a:r>
              <a:rPr lang="en-US" altLang="zh-TW" dirty="0"/>
              <a:t>“</a:t>
            </a:r>
            <a:r>
              <a:rPr lang="en-US" altLang="zh-TW" dirty="0" smtClean="0"/>
              <a:t>ancestors” increases </a:t>
            </a:r>
            <a:r>
              <a:rPr lang="en-US" altLang="zh-TW" dirty="0"/>
              <a:t>the chances of compression. This is the approach </a:t>
            </a:r>
            <a:r>
              <a:rPr lang="en-US" altLang="zh-TW" dirty="0" smtClean="0"/>
              <a:t>of FA</a:t>
            </a:r>
            <a:r>
              <a:rPr lang="en-US" altLang="zh-TW" dirty="0"/>
              <a:t>, which is an improved version of FA.</a:t>
            </a:r>
            <a:endParaRPr lang="zh-TW" altLang="en-US" dirty="0"/>
          </a:p>
        </p:txBody>
      </p:sp>
    </p:spTree>
    <p:extLst>
      <p:ext uri="{BB962C8B-B14F-4D97-AF65-F5344CB8AC3E}">
        <p14:creationId xmlns:p14="http://schemas.microsoft.com/office/powerpoint/2010/main" val="5413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a:t>δ</a:t>
            </a:r>
            <a:r>
              <a:rPr lang="en-US" altLang="zh-TW" baseline="30000" dirty="0" err="1"/>
              <a:t>n</a:t>
            </a:r>
            <a:r>
              <a:rPr lang="en-US" altLang="zh-TW" dirty="0" err="1"/>
              <a:t>FA</a:t>
            </a:r>
            <a:endParaRPr lang="zh-TW" altLang="en-US" dirty="0"/>
          </a:p>
        </p:txBody>
      </p:sp>
      <p:sp>
        <p:nvSpPr>
          <p:cNvPr id="3" name="內容版面配置區 2"/>
          <p:cNvSpPr>
            <a:spLocks noGrp="1"/>
          </p:cNvSpPr>
          <p:nvPr>
            <p:ph idx="1"/>
          </p:nvPr>
        </p:nvSpPr>
        <p:spPr/>
        <p:txBody>
          <a:bodyPr>
            <a:normAutofit/>
          </a:bodyPr>
          <a:lstStyle/>
          <a:p>
            <a:r>
              <a:rPr lang="en-US" altLang="zh-TW" dirty="0"/>
              <a:t>In the example, all the </a:t>
            </a:r>
            <a:r>
              <a:rPr lang="en-US" altLang="zh-TW" dirty="0" smtClean="0"/>
              <a:t>transitions for </a:t>
            </a:r>
            <a:r>
              <a:rPr lang="en-US" altLang="zh-TW" dirty="0"/>
              <a:t>character are </a:t>
            </a:r>
            <a:r>
              <a:rPr lang="en-US" altLang="zh-TW" dirty="0" smtClean="0"/>
              <a:t>specified </a:t>
            </a:r>
            <a:r>
              <a:rPr lang="en-US" altLang="zh-TW" dirty="0"/>
              <a:t>for </a:t>
            </a:r>
            <a:r>
              <a:rPr lang="en-US" altLang="zh-TW" dirty="0" smtClean="0"/>
              <a:t>all the </a:t>
            </a:r>
            <a:r>
              <a:rPr lang="en-US" altLang="zh-TW" dirty="0"/>
              <a:t>five states because of a single state 3 that defines a </a:t>
            </a:r>
            <a:r>
              <a:rPr lang="en-US" altLang="zh-TW" dirty="0" smtClean="0"/>
              <a:t>different transition.</a:t>
            </a:r>
          </a:p>
        </p:txBody>
      </p:sp>
      <p:pic>
        <p:nvPicPr>
          <p:cNvPr id="4" name="圖片 3"/>
          <p:cNvPicPr>
            <a:picLocks noChangeAspect="1"/>
          </p:cNvPicPr>
          <p:nvPr/>
        </p:nvPicPr>
        <p:blipFill>
          <a:blip r:embed="rId3"/>
          <a:stretch>
            <a:fillRect/>
          </a:stretch>
        </p:blipFill>
        <p:spPr>
          <a:xfrm>
            <a:off x="685800" y="3071147"/>
            <a:ext cx="3009900" cy="3629025"/>
          </a:xfrm>
          <a:prstGeom prst="rect">
            <a:avLst/>
          </a:prstGeom>
        </p:spPr>
      </p:pic>
      <p:sp>
        <p:nvSpPr>
          <p:cNvPr id="5" name="向下箭號 4"/>
          <p:cNvSpPr/>
          <p:nvPr/>
        </p:nvSpPr>
        <p:spPr>
          <a:xfrm rot="8503603">
            <a:off x="3067998" y="4918360"/>
            <a:ext cx="404435" cy="861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790948" y="3962328"/>
            <a:ext cx="5246725" cy="646331"/>
          </a:xfrm>
          <a:prstGeom prst="rect">
            <a:avLst/>
          </a:prstGeom>
        </p:spPr>
        <p:txBody>
          <a:bodyPr wrap="square">
            <a:spAutoFit/>
          </a:bodyPr>
          <a:lstStyle/>
          <a:p>
            <a:r>
              <a:rPr lang="en-US" altLang="zh-TW" dirty="0"/>
              <a:t>This due to the strict definition of FA rules that do not “see” further than a single hop</a:t>
            </a:r>
            <a:endParaRPr lang="zh-TW" altLang="en-US" dirty="0"/>
          </a:p>
        </p:txBody>
      </p:sp>
    </p:spTree>
    <p:extLst>
      <p:ext uri="{BB962C8B-B14F-4D97-AF65-F5344CB8AC3E}">
        <p14:creationId xmlns:p14="http://schemas.microsoft.com/office/powerpoint/2010/main" val="391388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a:t>δ</a:t>
            </a:r>
            <a:r>
              <a:rPr lang="en-US" altLang="zh-TW" baseline="30000" dirty="0" err="1"/>
              <a:t>n</a:t>
            </a:r>
            <a:r>
              <a:rPr lang="en-US" altLang="zh-TW" dirty="0" err="1"/>
              <a:t>FA</a:t>
            </a:r>
            <a:endParaRPr lang="zh-TW" altLang="en-US" dirty="0"/>
          </a:p>
        </p:txBody>
      </p:sp>
      <p:sp>
        <p:nvSpPr>
          <p:cNvPr id="3" name="內容版面配置區 2"/>
          <p:cNvSpPr>
            <a:spLocks noGrp="1"/>
          </p:cNvSpPr>
          <p:nvPr>
            <p:ph idx="1"/>
          </p:nvPr>
        </p:nvSpPr>
        <p:spPr>
          <a:xfrm>
            <a:off x="510363" y="2121408"/>
            <a:ext cx="7947837" cy="1057728"/>
          </a:xfrm>
        </p:spPr>
        <p:txBody>
          <a:bodyPr>
            <a:normAutofit/>
          </a:bodyPr>
          <a:lstStyle/>
          <a:p>
            <a:r>
              <a:rPr lang="en-US" altLang="zh-TW" dirty="0"/>
              <a:t>A better approach </a:t>
            </a:r>
            <a:r>
              <a:rPr lang="en-US" altLang="zh-TW" dirty="0" smtClean="0"/>
              <a:t>is to </a:t>
            </a:r>
            <a:r>
              <a:rPr lang="en-US" altLang="zh-TW" dirty="0"/>
              <a:t>define the transition for </a:t>
            </a:r>
            <a:r>
              <a:rPr lang="en-US" altLang="zh-TW" dirty="0" smtClean="0"/>
              <a:t>in state </a:t>
            </a:r>
            <a:r>
              <a:rPr lang="en-US" altLang="zh-TW" dirty="0"/>
              <a:t>3 as “temporary” in the sense that it does not get </a:t>
            </a:r>
            <a:r>
              <a:rPr lang="en-US" altLang="zh-TW" dirty="0" smtClean="0"/>
              <a:t>stored in </a:t>
            </a:r>
            <a:r>
              <a:rPr lang="en-US" altLang="zh-TW" dirty="0"/>
              <a:t>the local transition set. </a:t>
            </a:r>
            <a:endParaRPr lang="en-US" altLang="zh-TW" dirty="0" smtClean="0"/>
          </a:p>
        </p:txBody>
      </p:sp>
      <p:sp>
        <p:nvSpPr>
          <p:cNvPr id="4" name="矩形 3"/>
          <p:cNvSpPr/>
          <p:nvPr/>
        </p:nvSpPr>
        <p:spPr>
          <a:xfrm>
            <a:off x="542371" y="5774055"/>
            <a:ext cx="7581014" cy="923330"/>
          </a:xfrm>
          <a:prstGeom prst="rect">
            <a:avLst/>
          </a:prstGeom>
        </p:spPr>
        <p:txBody>
          <a:bodyPr wrap="square">
            <a:spAutoFit/>
          </a:bodyPr>
          <a:lstStyle/>
          <a:p>
            <a:r>
              <a:rPr lang="en-US" altLang="zh-TW" dirty="0"/>
              <a:t>This means that, whenever we read state 3, the transition for in the local transition set is not updated, but it remains as it was in its parents. </a:t>
            </a:r>
            <a:endParaRPr lang="zh-TW" altLang="en-US" dirty="0"/>
          </a:p>
        </p:txBody>
      </p:sp>
      <p:pic>
        <p:nvPicPr>
          <p:cNvPr id="6" name="圖片 5"/>
          <p:cNvPicPr>
            <a:picLocks noChangeAspect="1"/>
          </p:cNvPicPr>
          <p:nvPr/>
        </p:nvPicPr>
        <p:blipFill>
          <a:blip r:embed="rId2"/>
          <a:stretch>
            <a:fillRect/>
          </a:stretch>
        </p:blipFill>
        <p:spPr>
          <a:xfrm>
            <a:off x="4242501" y="2827917"/>
            <a:ext cx="3168392" cy="2470272"/>
          </a:xfrm>
          <a:prstGeom prst="rect">
            <a:avLst/>
          </a:prstGeom>
        </p:spPr>
      </p:pic>
      <p:sp>
        <p:nvSpPr>
          <p:cNvPr id="7" name="矩形 6"/>
          <p:cNvSpPr/>
          <p:nvPr/>
        </p:nvSpPr>
        <p:spPr>
          <a:xfrm>
            <a:off x="3466214" y="5166790"/>
            <a:ext cx="5178056" cy="369332"/>
          </a:xfrm>
          <a:prstGeom prst="rect">
            <a:avLst/>
          </a:prstGeom>
        </p:spPr>
        <p:txBody>
          <a:bodyPr wrap="square">
            <a:spAutoFit/>
          </a:bodyPr>
          <a:lstStyle/>
          <a:p>
            <a:r>
              <a:rPr lang="en-US" altLang="zh-TW" dirty="0">
                <a:latin typeface="Times-Roman"/>
              </a:rPr>
              <a:t>Same color means same transitions (</a:t>
            </a:r>
            <a:r>
              <a:rPr lang="en-US" altLang="zh-TW" dirty="0" smtClean="0">
                <a:latin typeface="Times-Roman"/>
              </a:rPr>
              <a:t>for a </a:t>
            </a:r>
            <a:r>
              <a:rPr lang="en-US" altLang="zh-TW" dirty="0">
                <a:latin typeface="Times-Roman"/>
              </a:rPr>
              <a:t>given character)</a:t>
            </a:r>
            <a:endParaRPr lang="zh-TW" altLang="en-US" dirty="0"/>
          </a:p>
        </p:txBody>
      </p:sp>
    </p:spTree>
    <p:extLst>
      <p:ext uri="{BB962C8B-B14F-4D97-AF65-F5344CB8AC3E}">
        <p14:creationId xmlns:p14="http://schemas.microsoft.com/office/powerpoint/2010/main" val="23265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a:t>δ</a:t>
            </a:r>
            <a:r>
              <a:rPr lang="en-US" altLang="zh-TW" baseline="30000" dirty="0" err="1"/>
              <a:t>n</a:t>
            </a:r>
            <a:r>
              <a:rPr lang="en-US" altLang="zh-TW" dirty="0" err="1"/>
              <a:t>FA</a:t>
            </a:r>
            <a:endParaRPr lang="zh-TW" altLang="en-US" dirty="0"/>
          </a:p>
        </p:txBody>
      </p:sp>
      <p:sp>
        <p:nvSpPr>
          <p:cNvPr id="3" name="內容版面配置區 2"/>
          <p:cNvSpPr>
            <a:spLocks noGrp="1"/>
          </p:cNvSpPr>
          <p:nvPr>
            <p:ph idx="1"/>
          </p:nvPr>
        </p:nvSpPr>
        <p:spPr/>
        <p:txBody>
          <a:bodyPr/>
          <a:lstStyle/>
          <a:p>
            <a:r>
              <a:rPr lang="en-US" altLang="zh-TW" dirty="0"/>
              <a:t>The lookup in a </a:t>
            </a:r>
            <a:r>
              <a:rPr lang="el-GR" altLang="zh-TW" dirty="0"/>
              <a:t>δ</a:t>
            </a:r>
            <a:r>
              <a:rPr lang="en-US" altLang="zh-TW" baseline="30000" dirty="0" err="1"/>
              <a:t>n</a:t>
            </a:r>
            <a:r>
              <a:rPr lang="en-US" altLang="zh-TW" dirty="0" err="1"/>
              <a:t>FA</a:t>
            </a:r>
            <a:r>
              <a:rPr lang="en-US" altLang="zh-TW" dirty="0" smtClean="0"/>
              <a:t> </a:t>
            </a:r>
            <a:r>
              <a:rPr lang="en-US" altLang="zh-TW" dirty="0"/>
              <a:t>differs very slightly from that of </a:t>
            </a:r>
            <a:r>
              <a:rPr lang="el-GR" altLang="zh-TW" dirty="0" smtClean="0"/>
              <a:t>δ</a:t>
            </a:r>
            <a:r>
              <a:rPr lang="en-US" altLang="zh-TW" dirty="0" smtClean="0"/>
              <a:t>FA. The </a:t>
            </a:r>
            <a:r>
              <a:rPr lang="en-US" altLang="zh-TW" dirty="0"/>
              <a:t>only difference concerns temporary transitions, which </a:t>
            </a:r>
            <a:r>
              <a:rPr lang="en-US" altLang="zh-TW" dirty="0" smtClean="0"/>
              <a:t>are valid </a:t>
            </a:r>
            <a:r>
              <a:rPr lang="en-US" altLang="zh-TW" dirty="0"/>
              <a:t>within their state, but they are not stored in the local </a:t>
            </a:r>
            <a:r>
              <a:rPr lang="en-US" altLang="zh-TW" dirty="0" smtClean="0"/>
              <a:t>transition set</a:t>
            </a:r>
            <a:r>
              <a:rPr lang="en-US" altLang="zh-TW" dirty="0"/>
              <a:t>. </a:t>
            </a:r>
            <a:endParaRPr lang="zh-TW" altLang="en-US" dirty="0"/>
          </a:p>
        </p:txBody>
      </p:sp>
      <p:pic>
        <p:nvPicPr>
          <p:cNvPr id="4" name="圖片 3"/>
          <p:cNvPicPr>
            <a:picLocks noChangeAspect="1"/>
          </p:cNvPicPr>
          <p:nvPr/>
        </p:nvPicPr>
        <p:blipFill>
          <a:blip r:embed="rId2"/>
          <a:stretch>
            <a:fillRect/>
          </a:stretch>
        </p:blipFill>
        <p:spPr>
          <a:xfrm>
            <a:off x="802758" y="3367344"/>
            <a:ext cx="6671930" cy="3309903"/>
          </a:xfrm>
          <a:prstGeom prst="rect">
            <a:avLst/>
          </a:prstGeom>
        </p:spPr>
      </p:pic>
      <p:pic>
        <p:nvPicPr>
          <p:cNvPr id="5" name="圖片 4"/>
          <p:cNvPicPr>
            <a:picLocks noChangeAspect="1"/>
          </p:cNvPicPr>
          <p:nvPr/>
        </p:nvPicPr>
        <p:blipFill>
          <a:blip r:embed="rId2"/>
          <a:stretch>
            <a:fillRect/>
          </a:stretch>
        </p:blipFill>
        <p:spPr>
          <a:xfrm>
            <a:off x="1082749" y="3339912"/>
            <a:ext cx="6671930" cy="3309903"/>
          </a:xfrm>
          <a:prstGeom prst="rect">
            <a:avLst/>
          </a:prstGeom>
        </p:spPr>
      </p:pic>
    </p:spTree>
    <p:extLst>
      <p:ext uri="{BB962C8B-B14F-4D97-AF65-F5344CB8AC3E}">
        <p14:creationId xmlns:p14="http://schemas.microsoft.com/office/powerpoint/2010/main" val="9375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a:t>δ</a:t>
            </a:r>
            <a:r>
              <a:rPr lang="en-US" altLang="zh-TW" baseline="30000" dirty="0" err="1"/>
              <a:t>n</a:t>
            </a:r>
            <a:r>
              <a:rPr lang="en-US" altLang="zh-TW" dirty="0" err="1"/>
              <a:t>FA</a:t>
            </a:r>
            <a:endParaRPr lang="zh-TW" altLang="en-US" dirty="0"/>
          </a:p>
        </p:txBody>
      </p:sp>
      <p:sp>
        <p:nvSpPr>
          <p:cNvPr id="3" name="內容版面配置區 2"/>
          <p:cNvSpPr>
            <a:spLocks noGrp="1"/>
          </p:cNvSpPr>
          <p:nvPr>
            <p:ph idx="1"/>
          </p:nvPr>
        </p:nvSpPr>
        <p:spPr>
          <a:xfrm>
            <a:off x="342900" y="1844962"/>
            <a:ext cx="8458200" cy="1865801"/>
          </a:xfrm>
        </p:spPr>
        <p:txBody>
          <a:bodyPr>
            <a:normAutofit/>
          </a:bodyPr>
          <a:lstStyle/>
          <a:p>
            <a:r>
              <a:rPr lang="en-US" altLang="zh-TW" dirty="0"/>
              <a:t>In the construction phase, in order to recognize the </a:t>
            </a:r>
            <a:r>
              <a:rPr lang="en-US" altLang="zh-TW" dirty="0" smtClean="0"/>
              <a:t>nodes where </a:t>
            </a:r>
            <a:r>
              <a:rPr lang="en-US" altLang="zh-TW" dirty="0"/>
              <a:t>a transition can be defined as temporary, for each </a:t>
            </a:r>
            <a:r>
              <a:rPr lang="en-US" altLang="zh-TW" dirty="0" smtClean="0"/>
              <a:t>char of </a:t>
            </a:r>
            <a:r>
              <a:rPr lang="en-US" altLang="zh-TW" dirty="0"/>
              <a:t>each state </a:t>
            </a:r>
            <a:r>
              <a:rPr lang="en-US" altLang="zh-TW" dirty="0" smtClean="0"/>
              <a:t>s in </a:t>
            </a:r>
            <a:r>
              <a:rPr lang="en-US" altLang="zh-TW" dirty="0"/>
              <a:t>the </a:t>
            </a:r>
            <a:r>
              <a:rPr lang="el-GR" altLang="zh-TW" dirty="0"/>
              <a:t>δ</a:t>
            </a:r>
            <a:r>
              <a:rPr lang="en-US" altLang="zh-TW" baseline="30000" dirty="0" err="1"/>
              <a:t>n</a:t>
            </a:r>
            <a:r>
              <a:rPr lang="en-US" altLang="zh-TW" dirty="0" err="1"/>
              <a:t>FA</a:t>
            </a:r>
            <a:r>
              <a:rPr lang="en-US" altLang="zh-TW" dirty="0" smtClean="0"/>
              <a:t>, </a:t>
            </a:r>
            <a:r>
              <a:rPr lang="en-US" altLang="zh-TW" dirty="0"/>
              <a:t>a depth-first search (DFS) is </a:t>
            </a:r>
            <a:r>
              <a:rPr lang="en-US" altLang="zh-TW" dirty="0" smtClean="0"/>
              <a:t>performed. </a:t>
            </a:r>
          </a:p>
        </p:txBody>
      </p:sp>
      <p:pic>
        <p:nvPicPr>
          <p:cNvPr id="5" name="圖片 4"/>
          <p:cNvPicPr>
            <a:picLocks noChangeAspect="1"/>
          </p:cNvPicPr>
          <p:nvPr/>
        </p:nvPicPr>
        <p:blipFill>
          <a:blip r:embed="rId2"/>
          <a:stretch>
            <a:fillRect/>
          </a:stretch>
        </p:blipFill>
        <p:spPr>
          <a:xfrm>
            <a:off x="369481" y="3189464"/>
            <a:ext cx="6100430" cy="2519418"/>
          </a:xfrm>
          <a:prstGeom prst="rect">
            <a:avLst/>
          </a:prstGeom>
        </p:spPr>
      </p:pic>
      <p:sp>
        <p:nvSpPr>
          <p:cNvPr id="6" name="矩形 5"/>
          <p:cNvSpPr/>
          <p:nvPr/>
        </p:nvSpPr>
        <p:spPr>
          <a:xfrm>
            <a:off x="486440" y="5907015"/>
            <a:ext cx="8272130" cy="646331"/>
          </a:xfrm>
          <a:prstGeom prst="rect">
            <a:avLst/>
          </a:prstGeom>
        </p:spPr>
        <p:txBody>
          <a:bodyPr wrap="square">
            <a:spAutoFit/>
          </a:bodyPr>
          <a:lstStyle/>
          <a:p>
            <a:r>
              <a:rPr lang="en-US" altLang="zh-TW" dirty="0"/>
              <a:t>The DFS walks through the </a:t>
            </a:r>
            <a:r>
              <a:rPr lang="el-GR" altLang="zh-TW" dirty="0"/>
              <a:t>δ</a:t>
            </a:r>
            <a:r>
              <a:rPr lang="en-US" altLang="zh-TW" baseline="30000" dirty="0" err="1"/>
              <a:t>n</a:t>
            </a:r>
            <a:r>
              <a:rPr lang="en-US" altLang="zh-TW" dirty="0" err="1"/>
              <a:t>FA</a:t>
            </a:r>
            <a:r>
              <a:rPr lang="en-US" altLang="zh-TW" dirty="0"/>
              <a:t> backwards and halts when all the leaves are ancestor states that share the same transition. </a:t>
            </a:r>
            <a:endParaRPr lang="en-US" altLang="zh-TW" dirty="0"/>
          </a:p>
        </p:txBody>
      </p:sp>
      <p:sp>
        <p:nvSpPr>
          <p:cNvPr id="4" name="矩形 3"/>
          <p:cNvSpPr/>
          <p:nvPr/>
        </p:nvSpPr>
        <p:spPr>
          <a:xfrm>
            <a:off x="5172741" y="4290228"/>
            <a:ext cx="4258340" cy="646331"/>
          </a:xfrm>
          <a:prstGeom prst="rect">
            <a:avLst/>
          </a:prstGeom>
        </p:spPr>
        <p:txBody>
          <a:bodyPr wrap="square">
            <a:spAutoFit/>
          </a:bodyPr>
          <a:lstStyle/>
          <a:p>
            <a:r>
              <a:rPr lang="en-US" altLang="zh-TW" dirty="0">
                <a:latin typeface="Times-Roman"/>
              </a:rPr>
              <a:t>The depth of the </a:t>
            </a:r>
            <a:r>
              <a:rPr lang="en-US" altLang="zh-TW" dirty="0" smtClean="0">
                <a:latin typeface="Times-Roman"/>
              </a:rPr>
              <a:t>tree corresponds </a:t>
            </a:r>
            <a:r>
              <a:rPr lang="en-US" altLang="zh-TW" dirty="0">
                <a:latin typeface="Times-Roman"/>
              </a:rPr>
              <a:t>to the “</a:t>
            </a:r>
            <a:r>
              <a:rPr lang="en-US" altLang="zh-TW" dirty="0" err="1" smtClean="0">
                <a:latin typeface="Times-Roman"/>
              </a:rPr>
              <a:t>order”i</a:t>
            </a:r>
            <a:r>
              <a:rPr lang="en-US" altLang="zh-TW" dirty="0" smtClean="0">
                <a:latin typeface="Times-Roman"/>
              </a:rPr>
              <a:t> </a:t>
            </a:r>
            <a:r>
              <a:rPr lang="en-US" altLang="zh-TW" dirty="0">
                <a:latin typeface="Times-Roman"/>
              </a:rPr>
              <a:t>of the </a:t>
            </a:r>
            <a:r>
              <a:rPr lang="el-GR" altLang="zh-TW" dirty="0" smtClean="0"/>
              <a:t>δ</a:t>
            </a:r>
            <a:r>
              <a:rPr lang="en-US" altLang="zh-TW" baseline="30000" dirty="0" err="1" smtClean="0"/>
              <a:t>i</a:t>
            </a:r>
            <a:r>
              <a:rPr lang="en-US" altLang="zh-TW" dirty="0" err="1" smtClean="0">
                <a:latin typeface="Times-Roman"/>
              </a:rPr>
              <a:t>FA</a:t>
            </a:r>
            <a:r>
              <a:rPr lang="en-US" altLang="zh-TW" dirty="0" smtClean="0">
                <a:latin typeface="Times-Roman"/>
              </a:rPr>
              <a:t> </a:t>
            </a:r>
            <a:r>
              <a:rPr lang="en-US" altLang="zh-TW" dirty="0">
                <a:latin typeface="Times-Roman"/>
              </a:rPr>
              <a:t>we are building.</a:t>
            </a:r>
            <a:endParaRPr lang="zh-TW" altLang="en-US" dirty="0"/>
          </a:p>
        </p:txBody>
      </p:sp>
    </p:spTree>
    <p:extLst>
      <p:ext uri="{BB962C8B-B14F-4D97-AF65-F5344CB8AC3E}">
        <p14:creationId xmlns:p14="http://schemas.microsoft.com/office/powerpoint/2010/main" val="222309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a:t>δ</a:t>
            </a:r>
            <a:r>
              <a:rPr lang="en-US" altLang="zh-TW" baseline="30000" dirty="0" err="1"/>
              <a:t>n</a:t>
            </a:r>
            <a:r>
              <a:rPr lang="en-US" altLang="zh-TW" dirty="0" err="1"/>
              <a:t>FA</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279117" y="1885395"/>
            <a:ext cx="6181725" cy="3533775"/>
          </a:xfrm>
          <a:prstGeom prst="rect">
            <a:avLst/>
          </a:prstGeom>
        </p:spPr>
      </p:pic>
      <p:sp>
        <p:nvSpPr>
          <p:cNvPr id="5" name="向右箭號 4"/>
          <p:cNvSpPr/>
          <p:nvPr/>
        </p:nvSpPr>
        <p:spPr>
          <a:xfrm>
            <a:off x="3987209" y="3965944"/>
            <a:ext cx="829339"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93406" y="5690084"/>
            <a:ext cx="8644268" cy="707886"/>
          </a:xfrm>
          <a:prstGeom prst="rect">
            <a:avLst/>
          </a:prstGeom>
        </p:spPr>
        <p:txBody>
          <a:bodyPr wrap="square">
            <a:spAutoFit/>
          </a:bodyPr>
          <a:lstStyle/>
          <a:p>
            <a:r>
              <a:rPr lang="en-US" altLang="zh-TW" sz="2000" dirty="0">
                <a:latin typeface="Times-Roman"/>
              </a:rPr>
              <a:t>all the transitions for in the internal nodes (</a:t>
            </a:r>
            <a:r>
              <a:rPr lang="en-US" altLang="zh-TW" sz="2000" dirty="0" err="1" smtClean="0">
                <a:latin typeface="Times-Roman"/>
              </a:rPr>
              <a:t>nonleaves</a:t>
            </a:r>
            <a:r>
              <a:rPr lang="en-US" altLang="zh-TW" sz="2000" dirty="0" smtClean="0">
                <a:latin typeface="Times-Roman"/>
              </a:rPr>
              <a:t>) of </a:t>
            </a:r>
            <a:r>
              <a:rPr lang="en-US" altLang="zh-TW" sz="2000" dirty="0">
                <a:latin typeface="Times-Roman"/>
              </a:rPr>
              <a:t>the DFS tree can be set as </a:t>
            </a:r>
            <a:r>
              <a:rPr lang="en-US" altLang="zh-TW" sz="2000" dirty="0" smtClean="0">
                <a:latin typeface="Times-Roman"/>
              </a:rPr>
              <a:t>temporary.</a:t>
            </a:r>
            <a:endParaRPr lang="zh-TW" altLang="en-US" sz="2000" dirty="0"/>
          </a:p>
        </p:txBody>
      </p:sp>
    </p:spTree>
    <p:extLst>
      <p:ext uri="{BB962C8B-B14F-4D97-AF65-F5344CB8AC3E}">
        <p14:creationId xmlns:p14="http://schemas.microsoft.com/office/powerpoint/2010/main" val="362838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a:t>δ</a:t>
            </a:r>
            <a:r>
              <a:rPr lang="en-US" altLang="zh-TW" baseline="30000" dirty="0" err="1"/>
              <a:t>n</a:t>
            </a:r>
            <a:r>
              <a:rPr lang="en-US" altLang="zh-TW" dirty="0" err="1"/>
              <a:t>FA</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662112" y="2093976"/>
            <a:ext cx="5819775" cy="4448175"/>
          </a:xfrm>
          <a:prstGeom prst="rect">
            <a:avLst/>
          </a:prstGeom>
        </p:spPr>
      </p:pic>
    </p:spTree>
    <p:extLst>
      <p:ext uri="{BB962C8B-B14F-4D97-AF65-F5344CB8AC3E}">
        <p14:creationId xmlns:p14="http://schemas.microsoft.com/office/powerpoint/2010/main" val="387195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Compressing char-state pairs</a:t>
            </a:r>
            <a:endParaRPr lang="zh-TW" altLang="en-US" dirty="0"/>
          </a:p>
        </p:txBody>
      </p:sp>
      <p:sp>
        <p:nvSpPr>
          <p:cNvPr id="3" name="內容版面配置區 2"/>
          <p:cNvSpPr>
            <a:spLocks noGrp="1"/>
          </p:cNvSpPr>
          <p:nvPr>
            <p:ph idx="1"/>
          </p:nvPr>
        </p:nvSpPr>
        <p:spPr/>
        <p:txBody>
          <a:bodyPr>
            <a:normAutofit/>
          </a:bodyPr>
          <a:lstStyle/>
          <a:p>
            <a:r>
              <a:rPr lang="en-US" altLang="zh-TW" i="1" dirty="0" smtClean="0"/>
              <a:t>C-S</a:t>
            </a:r>
            <a:r>
              <a:rPr lang="en-US" altLang="zh-TW" dirty="0" smtClean="0"/>
              <a:t> </a:t>
            </a:r>
            <a:r>
              <a:rPr lang="en-US" altLang="zh-TW" dirty="0"/>
              <a:t>is based on the observation of </a:t>
            </a:r>
            <a:r>
              <a:rPr lang="en-US" altLang="zh-TW" dirty="0" smtClean="0"/>
              <a:t>rule </a:t>
            </a:r>
            <a:r>
              <a:rPr lang="en-US" altLang="zh-TW" dirty="0"/>
              <a:t>sets: In most cases, the edges reaching a </a:t>
            </a:r>
            <a:r>
              <a:rPr lang="en-US" altLang="zh-TW" dirty="0" smtClean="0"/>
              <a:t>given state </a:t>
            </a:r>
            <a:r>
              <a:rPr lang="en-US" altLang="zh-TW" dirty="0"/>
              <a:t>are labeled with the same character. </a:t>
            </a:r>
            <a:endParaRPr lang="en-US" altLang="zh-TW" dirty="0" smtClean="0"/>
          </a:p>
        </p:txBody>
      </p:sp>
      <p:pic>
        <p:nvPicPr>
          <p:cNvPr id="4" name="圖片 3"/>
          <p:cNvPicPr>
            <a:picLocks noChangeAspect="1"/>
          </p:cNvPicPr>
          <p:nvPr/>
        </p:nvPicPr>
        <p:blipFill>
          <a:blip r:embed="rId2"/>
          <a:stretch>
            <a:fillRect/>
          </a:stretch>
        </p:blipFill>
        <p:spPr>
          <a:xfrm>
            <a:off x="1285432" y="3346819"/>
            <a:ext cx="6401908" cy="2749645"/>
          </a:xfrm>
          <a:prstGeom prst="rect">
            <a:avLst/>
          </a:prstGeom>
        </p:spPr>
      </p:pic>
    </p:spTree>
    <p:extLst>
      <p:ext uri="{BB962C8B-B14F-4D97-AF65-F5344CB8AC3E}">
        <p14:creationId xmlns:p14="http://schemas.microsoft.com/office/powerpoint/2010/main" val="92954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background</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390525" y="2743201"/>
            <a:ext cx="8536721" cy="3074026"/>
          </a:xfrm>
          <a:prstGeom prst="rect">
            <a:avLst/>
          </a:prstGeom>
        </p:spPr>
      </p:pic>
      <p:pic>
        <p:nvPicPr>
          <p:cNvPr id="5" name="圖片 4"/>
          <p:cNvPicPr>
            <a:picLocks noChangeAspect="1"/>
          </p:cNvPicPr>
          <p:nvPr/>
        </p:nvPicPr>
        <p:blipFill>
          <a:blip r:embed="rId4"/>
          <a:stretch>
            <a:fillRect/>
          </a:stretch>
        </p:blipFill>
        <p:spPr>
          <a:xfrm>
            <a:off x="1105786" y="1980093"/>
            <a:ext cx="1616149" cy="1116714"/>
          </a:xfrm>
          <a:prstGeom prst="rect">
            <a:avLst/>
          </a:prstGeom>
        </p:spPr>
      </p:pic>
      <p:pic>
        <p:nvPicPr>
          <p:cNvPr id="6" name="圖片 5"/>
          <p:cNvPicPr>
            <a:picLocks noChangeAspect="1"/>
          </p:cNvPicPr>
          <p:nvPr/>
        </p:nvPicPr>
        <p:blipFill>
          <a:blip r:embed="rId5"/>
          <a:stretch>
            <a:fillRect/>
          </a:stretch>
        </p:blipFill>
        <p:spPr>
          <a:xfrm>
            <a:off x="824688" y="3918204"/>
            <a:ext cx="1200150" cy="228600"/>
          </a:xfrm>
          <a:prstGeom prst="rect">
            <a:avLst/>
          </a:prstGeom>
        </p:spPr>
      </p:pic>
      <p:pic>
        <p:nvPicPr>
          <p:cNvPr id="7" name="圖片 6"/>
          <p:cNvPicPr>
            <a:picLocks noChangeAspect="1"/>
          </p:cNvPicPr>
          <p:nvPr/>
        </p:nvPicPr>
        <p:blipFill>
          <a:blip r:embed="rId6"/>
          <a:stretch>
            <a:fillRect/>
          </a:stretch>
        </p:blipFill>
        <p:spPr>
          <a:xfrm>
            <a:off x="2785730" y="1604713"/>
            <a:ext cx="4524375" cy="1333500"/>
          </a:xfrm>
          <a:prstGeom prst="rect">
            <a:avLst/>
          </a:prstGeom>
        </p:spPr>
      </p:pic>
      <p:pic>
        <p:nvPicPr>
          <p:cNvPr id="8" name="圖片 7"/>
          <p:cNvPicPr>
            <a:picLocks noChangeAspect="1"/>
          </p:cNvPicPr>
          <p:nvPr/>
        </p:nvPicPr>
        <p:blipFill>
          <a:blip r:embed="rId7"/>
          <a:stretch>
            <a:fillRect/>
          </a:stretch>
        </p:blipFill>
        <p:spPr>
          <a:xfrm>
            <a:off x="824688" y="4483607"/>
            <a:ext cx="4505325" cy="838200"/>
          </a:xfrm>
          <a:prstGeom prst="rect">
            <a:avLst/>
          </a:prstGeom>
        </p:spPr>
      </p:pic>
    </p:spTree>
    <p:extLst>
      <p:ext uri="{BB962C8B-B14F-4D97-AF65-F5344CB8AC3E}">
        <p14:creationId xmlns:p14="http://schemas.microsoft.com/office/powerpoint/2010/main" val="323202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Compressing char-state pairs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 </a:t>
            </a:r>
            <a:r>
              <a:rPr lang="en-US" altLang="zh-TW" dirty="0"/>
              <a:t>consistent number of states in </a:t>
            </a:r>
            <a:r>
              <a:rPr lang="en-US" altLang="zh-TW" dirty="0" smtClean="0"/>
              <a:t>the DFA </a:t>
            </a:r>
            <a:r>
              <a:rPr lang="en-US" altLang="zh-TW" dirty="0"/>
              <a:t>can be associated with a single character and can </a:t>
            </a:r>
            <a:r>
              <a:rPr lang="en-US" altLang="zh-TW" dirty="0" smtClean="0"/>
              <a:t>be referred </a:t>
            </a:r>
            <a:r>
              <a:rPr lang="en-US" altLang="zh-TW" dirty="0"/>
              <a:t>to by using a </a:t>
            </a:r>
            <a:r>
              <a:rPr lang="en-US" altLang="zh-TW" dirty="0" smtClean="0"/>
              <a:t>“relative</a:t>
            </a:r>
            <a:r>
              <a:rPr lang="en-US" altLang="zh-TW" dirty="0"/>
              <a:t>" address. </a:t>
            </a:r>
            <a:endParaRPr lang="en-US" altLang="zh-TW" dirty="0" smtClean="0"/>
          </a:p>
        </p:txBody>
      </p:sp>
      <p:pic>
        <p:nvPicPr>
          <p:cNvPr id="4" name="圖片 3"/>
          <p:cNvPicPr>
            <a:picLocks noChangeAspect="1"/>
          </p:cNvPicPr>
          <p:nvPr/>
        </p:nvPicPr>
        <p:blipFill>
          <a:blip r:embed="rId3"/>
          <a:stretch>
            <a:fillRect/>
          </a:stretch>
        </p:blipFill>
        <p:spPr>
          <a:xfrm>
            <a:off x="164804" y="3195647"/>
            <a:ext cx="3358006" cy="3372713"/>
          </a:xfrm>
          <a:prstGeom prst="rect">
            <a:avLst/>
          </a:prstGeom>
        </p:spPr>
      </p:pic>
      <p:sp>
        <p:nvSpPr>
          <p:cNvPr id="6" name="矩形 5"/>
          <p:cNvSpPr/>
          <p:nvPr/>
        </p:nvSpPr>
        <p:spPr>
          <a:xfrm>
            <a:off x="3602556" y="4146804"/>
            <a:ext cx="5376640" cy="1754326"/>
          </a:xfrm>
          <a:prstGeom prst="rect">
            <a:avLst/>
          </a:prstGeom>
        </p:spPr>
        <p:txBody>
          <a:bodyPr wrap="square">
            <a:spAutoFit/>
          </a:bodyPr>
          <a:lstStyle/>
          <a:p>
            <a:r>
              <a:rPr lang="en-US" altLang="zh-TW" dirty="0">
                <a:latin typeface="Times-Roman"/>
              </a:rPr>
              <a:t>Character a produces transitions to states 1 and 2 only. Therefore, 1 bit of </a:t>
            </a:r>
            <a:r>
              <a:rPr lang="en-US" altLang="zh-TW" dirty="0" err="1">
                <a:latin typeface="Times-Roman"/>
              </a:rPr>
              <a:t>rel</a:t>
            </a:r>
            <a:r>
              <a:rPr lang="en-US" altLang="zh-TW" dirty="0">
                <a:latin typeface="Times-Roman"/>
              </a:rPr>
              <a:t>-id suffices to encode its two possible next-states.</a:t>
            </a:r>
          </a:p>
          <a:p>
            <a:endParaRPr lang="en-US" altLang="zh-TW" dirty="0">
              <a:latin typeface="Times-Roman"/>
            </a:endParaRPr>
          </a:p>
          <a:p>
            <a:r>
              <a:rPr lang="en-US" altLang="zh-TW" dirty="0">
                <a:latin typeface="Times-Roman"/>
              </a:rPr>
              <a:t>We only need to store two elements in the indirection table for the character a. </a:t>
            </a:r>
          </a:p>
        </p:txBody>
      </p:sp>
    </p:spTree>
    <p:extLst>
      <p:ext uri="{BB962C8B-B14F-4D97-AF65-F5344CB8AC3E}">
        <p14:creationId xmlns:p14="http://schemas.microsoft.com/office/powerpoint/2010/main" val="277943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Compressing char-state pairs</a:t>
            </a:r>
            <a:endParaRPr lang="zh-TW" altLang="en-US" dirty="0"/>
          </a:p>
        </p:txBody>
      </p:sp>
      <p:sp>
        <p:nvSpPr>
          <p:cNvPr id="3" name="內容版面配置區 2"/>
          <p:cNvSpPr>
            <a:spLocks noGrp="1"/>
          </p:cNvSpPr>
          <p:nvPr>
            <p:ph idx="1"/>
          </p:nvPr>
        </p:nvSpPr>
        <p:spPr/>
        <p:txBody>
          <a:bodyPr>
            <a:normAutofit/>
          </a:bodyPr>
          <a:lstStyle/>
          <a:p>
            <a:r>
              <a:rPr lang="en-US" altLang="zh-TW" dirty="0"/>
              <a:t>The absolute address of the next state will be retrieved by using a small indirection table, which will be small enough to be kept in local memory, thus allowing for fast lookup. </a:t>
            </a:r>
          </a:p>
          <a:p>
            <a:endParaRPr lang="en-US" altLang="zh-TW" dirty="0" smtClean="0"/>
          </a:p>
        </p:txBody>
      </p:sp>
      <p:pic>
        <p:nvPicPr>
          <p:cNvPr id="4" name="圖片 3"/>
          <p:cNvPicPr>
            <a:picLocks noChangeAspect="1"/>
          </p:cNvPicPr>
          <p:nvPr/>
        </p:nvPicPr>
        <p:blipFill>
          <a:blip r:embed="rId3"/>
          <a:stretch>
            <a:fillRect/>
          </a:stretch>
        </p:blipFill>
        <p:spPr>
          <a:xfrm>
            <a:off x="140107" y="3387032"/>
            <a:ext cx="3358006" cy="3372713"/>
          </a:xfrm>
          <a:prstGeom prst="rect">
            <a:avLst/>
          </a:prstGeom>
        </p:spPr>
      </p:pic>
      <p:sp>
        <p:nvSpPr>
          <p:cNvPr id="7" name="矩形 6"/>
          <p:cNvSpPr/>
          <p:nvPr/>
        </p:nvSpPr>
        <p:spPr>
          <a:xfrm>
            <a:off x="3636334" y="3387032"/>
            <a:ext cx="5922335" cy="923330"/>
          </a:xfrm>
          <a:prstGeom prst="rect">
            <a:avLst/>
          </a:prstGeom>
        </p:spPr>
        <p:txBody>
          <a:bodyPr wrap="square">
            <a:spAutoFit/>
          </a:bodyPr>
          <a:lstStyle/>
          <a:p>
            <a:r>
              <a:rPr lang="en-US" altLang="zh-TW" dirty="0"/>
              <a:t>During lookup, the character is adopted as column-index of the indirection table, and the </a:t>
            </a:r>
            <a:r>
              <a:rPr lang="en-US" altLang="zh-TW" i="1" dirty="0" err="1"/>
              <a:t>rel</a:t>
            </a:r>
            <a:r>
              <a:rPr lang="en-US" altLang="zh-TW" i="1" dirty="0"/>
              <a:t>-id </a:t>
            </a:r>
            <a:r>
              <a:rPr lang="en-US" altLang="zh-TW" dirty="0"/>
              <a:t>as index of the row.</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3109399789"/>
              </p:ext>
            </p:extLst>
          </p:nvPr>
        </p:nvGraphicFramePr>
        <p:xfrm>
          <a:off x="4808132" y="5022266"/>
          <a:ext cx="2340049" cy="1107440"/>
        </p:xfrm>
        <a:graphic>
          <a:graphicData uri="http://schemas.openxmlformats.org/drawingml/2006/table">
            <a:tbl>
              <a:tblPr firstRow="1" firstCol="1">
                <a:tableStyleId>{B301B821-A1FF-4177-AEE7-76D212191A09}</a:tableStyleId>
              </a:tblPr>
              <a:tblGrid>
                <a:gridCol w="397671"/>
                <a:gridCol w="953550"/>
                <a:gridCol w="988828"/>
              </a:tblGrid>
              <a:tr h="370840">
                <a:tc>
                  <a:txBody>
                    <a:bodyPr/>
                    <a:lstStyle/>
                    <a:p>
                      <a:pPr algn="ct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r>
              <a:tr h="370840">
                <a:tc>
                  <a:txBody>
                    <a:bodyPr/>
                    <a:lstStyle/>
                    <a:p>
                      <a:pPr algn="ctr"/>
                      <a:r>
                        <a:rPr lang="en-US" altLang="zh-TW" dirty="0" smtClean="0"/>
                        <a:t>a</a:t>
                      </a:r>
                      <a:endParaRPr lang="zh-TW" altLang="en-US" dirty="0"/>
                    </a:p>
                  </a:txBody>
                  <a:tcPr/>
                </a:tc>
                <a:tc>
                  <a:txBody>
                    <a:bodyPr/>
                    <a:lstStyle/>
                    <a:p>
                      <a:pPr algn="ctr"/>
                      <a:r>
                        <a:rPr lang="en-US" altLang="zh-TW" dirty="0" smtClean="0"/>
                        <a:t>State1</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state2</a:t>
                      </a:r>
                      <a:endParaRPr lang="zh-TW" altLang="en-US" dirty="0" smtClean="0"/>
                    </a:p>
                  </a:txBody>
                  <a:tcPr/>
                </a:tc>
              </a:tr>
              <a:tr h="245239">
                <a:tc>
                  <a:txBody>
                    <a:bodyPr/>
                    <a:lstStyle/>
                    <a:p>
                      <a:pPr algn="ctr"/>
                      <a:r>
                        <a:rPr lang="en-US" altLang="zh-TW" dirty="0" smtClean="0"/>
                        <a:t>…</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bl>
          </a:graphicData>
        </a:graphic>
      </p:graphicFrame>
    </p:spTree>
    <p:extLst>
      <p:ext uri="{BB962C8B-B14F-4D97-AF65-F5344CB8AC3E}">
        <p14:creationId xmlns:p14="http://schemas.microsoft.com/office/powerpoint/2010/main" val="353276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Compressing char-state pairs</a:t>
            </a:r>
            <a:endParaRPr lang="zh-TW" altLang="en-US" dirty="0"/>
          </a:p>
        </p:txBody>
      </p:sp>
      <p:sp>
        <p:nvSpPr>
          <p:cNvPr id="3" name="內容版面配置區 2"/>
          <p:cNvSpPr>
            <a:spLocks noGrp="1"/>
          </p:cNvSpPr>
          <p:nvPr>
            <p:ph idx="1"/>
          </p:nvPr>
        </p:nvSpPr>
        <p:spPr>
          <a:xfrm>
            <a:off x="600740" y="5518298"/>
            <a:ext cx="7772400" cy="1142999"/>
          </a:xfrm>
        </p:spPr>
        <p:txBody>
          <a:bodyPr>
            <a:normAutofit/>
          </a:bodyPr>
          <a:lstStyle/>
          <a:p>
            <a:pPr marL="0" indent="0">
              <a:buNone/>
            </a:pPr>
            <a:r>
              <a:rPr lang="en-US" altLang="zh-TW" dirty="0" smtClean="0"/>
              <a:t>Next state </a:t>
            </a:r>
            <a:r>
              <a:rPr lang="en-US" altLang="zh-TW" dirty="0"/>
              <a:t>pointers </a:t>
            </a:r>
            <a:r>
              <a:rPr lang="en-US" altLang="zh-TW" dirty="0" smtClean="0"/>
              <a:t>are represented </a:t>
            </a:r>
            <a:r>
              <a:rPr lang="en-US" altLang="zh-TW" dirty="0"/>
              <a:t>in most cases with very few bits (less than 5). </a:t>
            </a:r>
            <a:r>
              <a:rPr lang="en-US" altLang="zh-TW" dirty="0" smtClean="0"/>
              <a:t>Even in </a:t>
            </a:r>
            <a:r>
              <a:rPr lang="en-US" altLang="zh-TW" dirty="0"/>
              <a:t>the worst case, the number of bits is always below 10</a:t>
            </a:r>
            <a:r>
              <a:rPr lang="en-US" altLang="zh-TW" dirty="0" smtClean="0"/>
              <a:t>.</a:t>
            </a:r>
            <a:endParaRPr lang="zh-TW" altLang="en-US" dirty="0"/>
          </a:p>
        </p:txBody>
      </p:sp>
      <p:pic>
        <p:nvPicPr>
          <p:cNvPr id="5" name="圖片 4"/>
          <p:cNvPicPr>
            <a:picLocks noChangeAspect="1"/>
          </p:cNvPicPr>
          <p:nvPr/>
        </p:nvPicPr>
        <p:blipFill>
          <a:blip r:embed="rId2"/>
          <a:stretch>
            <a:fillRect/>
          </a:stretch>
        </p:blipFill>
        <p:spPr>
          <a:xfrm>
            <a:off x="2600740" y="2093976"/>
            <a:ext cx="3772399" cy="3168278"/>
          </a:xfrm>
          <a:prstGeom prst="rect">
            <a:avLst/>
          </a:prstGeom>
        </p:spPr>
      </p:pic>
    </p:spTree>
    <p:extLst>
      <p:ext uri="{BB962C8B-B14F-4D97-AF65-F5344CB8AC3E}">
        <p14:creationId xmlns:p14="http://schemas.microsoft.com/office/powerpoint/2010/main" val="1639293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Compressing char-state pairs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It </a:t>
            </a:r>
            <a:r>
              <a:rPr lang="en-US" altLang="zh-TW" dirty="0"/>
              <a:t>is clear that such a table </a:t>
            </a:r>
            <a:r>
              <a:rPr lang="en-US" altLang="zh-TW" dirty="0" smtClean="0"/>
              <a:t>will suffer </a:t>
            </a:r>
            <a:r>
              <a:rPr lang="en-US" altLang="zh-TW" dirty="0"/>
              <a:t>from a certain degree of redundancy. </a:t>
            </a:r>
            <a:endParaRPr lang="en-US" altLang="zh-TW" dirty="0" smtClean="0"/>
          </a:p>
          <a:p>
            <a:r>
              <a:rPr lang="en-US" altLang="zh-TW" dirty="0" smtClean="0"/>
              <a:t>Some </a:t>
            </a:r>
            <a:r>
              <a:rPr lang="en-US" altLang="zh-TW" dirty="0"/>
              <a:t>states will </a:t>
            </a:r>
            <a:r>
              <a:rPr lang="en-US" altLang="zh-TW" dirty="0" smtClean="0"/>
              <a:t>be associated </a:t>
            </a:r>
            <a:r>
              <a:rPr lang="en-US" altLang="zh-TW" dirty="0"/>
              <a:t>with several </a:t>
            </a:r>
            <a:r>
              <a:rPr lang="en-US" altLang="zh-TW" dirty="0" err="1"/>
              <a:t>rel</a:t>
            </a:r>
            <a:r>
              <a:rPr lang="en-US" altLang="zh-TW" dirty="0"/>
              <a:t>-ids, and their absolute address will </a:t>
            </a:r>
            <a:r>
              <a:rPr lang="en-US" altLang="zh-TW" dirty="0" smtClean="0"/>
              <a:t>be reported </a:t>
            </a:r>
            <a:r>
              <a:rPr lang="en-US" altLang="zh-TW" dirty="0"/>
              <a:t>more than once. </a:t>
            </a:r>
          </a:p>
        </p:txBody>
      </p:sp>
      <p:pic>
        <p:nvPicPr>
          <p:cNvPr id="4" name="圖片 3"/>
          <p:cNvPicPr>
            <a:picLocks noChangeAspect="1"/>
          </p:cNvPicPr>
          <p:nvPr/>
        </p:nvPicPr>
        <p:blipFill>
          <a:blip r:embed="rId3"/>
          <a:stretch>
            <a:fillRect/>
          </a:stretch>
        </p:blipFill>
        <p:spPr>
          <a:xfrm>
            <a:off x="374024" y="3620949"/>
            <a:ext cx="2996497" cy="3009621"/>
          </a:xfrm>
          <a:prstGeom prst="rect">
            <a:avLst/>
          </a:prstGeom>
        </p:spPr>
      </p:pic>
      <p:graphicFrame>
        <p:nvGraphicFramePr>
          <p:cNvPr id="7" name="表格 6"/>
          <p:cNvGraphicFramePr>
            <a:graphicFrameLocks noGrp="1"/>
          </p:cNvGraphicFramePr>
          <p:nvPr>
            <p:extLst>
              <p:ext uri="{D42A27DB-BD31-4B8C-83A1-F6EECF244321}">
                <p14:modId xmlns:p14="http://schemas.microsoft.com/office/powerpoint/2010/main" val="2015593842"/>
              </p:ext>
            </p:extLst>
          </p:nvPr>
        </p:nvGraphicFramePr>
        <p:xfrm>
          <a:off x="5307862" y="4182294"/>
          <a:ext cx="2453905" cy="1838960"/>
        </p:xfrm>
        <a:graphic>
          <a:graphicData uri="http://schemas.openxmlformats.org/drawingml/2006/table">
            <a:tbl>
              <a:tblPr firstRow="1" firstCol="1">
                <a:tableStyleId>{B301B821-A1FF-4177-AEE7-76D212191A09}</a:tableStyleId>
              </a:tblPr>
              <a:tblGrid>
                <a:gridCol w="417020"/>
                <a:gridCol w="999945"/>
                <a:gridCol w="1036940"/>
              </a:tblGrid>
              <a:tr h="370840">
                <a:tc>
                  <a:txBody>
                    <a:bodyPr/>
                    <a:lstStyle/>
                    <a:p>
                      <a:pPr algn="ct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r>
              <a:tr h="370840">
                <a:tc>
                  <a:txBody>
                    <a:bodyPr/>
                    <a:lstStyle/>
                    <a:p>
                      <a:pPr algn="ctr"/>
                      <a:r>
                        <a:rPr lang="en-US" altLang="zh-TW" dirty="0" smtClean="0"/>
                        <a:t>a</a:t>
                      </a:r>
                      <a:endParaRPr lang="zh-TW" altLang="en-US" dirty="0"/>
                    </a:p>
                  </a:txBody>
                  <a:tcPr/>
                </a:tc>
                <a:tc>
                  <a:txBody>
                    <a:bodyPr/>
                    <a:lstStyle/>
                    <a:p>
                      <a:pPr algn="ctr"/>
                      <a:r>
                        <a:rPr lang="en-US" altLang="zh-TW" b="1" dirty="0" smtClean="0"/>
                        <a:t>State1</a:t>
                      </a:r>
                      <a:endParaRPr lang="zh-TW"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state2</a:t>
                      </a:r>
                      <a:endParaRPr lang="zh-TW" altLang="en-US" dirty="0" smtClean="0"/>
                    </a:p>
                  </a:txBody>
                  <a:tcPr/>
                </a:tc>
              </a:tr>
              <a:tr h="245239">
                <a:tc>
                  <a:txBody>
                    <a:bodyPr/>
                    <a:lstStyle/>
                    <a:p>
                      <a:pPr algn="ctr"/>
                      <a:r>
                        <a:rPr lang="en-US" altLang="zh-TW" dirty="0" smtClean="0"/>
                        <a:t>…</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245239">
                <a:tc>
                  <a:txBody>
                    <a:bodyPr/>
                    <a:lstStyle/>
                    <a:p>
                      <a:pPr algn="ctr"/>
                      <a:r>
                        <a:rPr lang="en-US" altLang="zh-TW" dirty="0" smtClean="0"/>
                        <a:t>c</a:t>
                      </a:r>
                      <a:endParaRPr lang="zh-TW" altLang="en-US" dirty="0"/>
                    </a:p>
                  </a:txBody>
                  <a:tcPr/>
                </a:tc>
                <a:tc>
                  <a:txBody>
                    <a:bodyPr/>
                    <a:lstStyle/>
                    <a:p>
                      <a:pPr algn="ctr"/>
                      <a:r>
                        <a:rPr lang="en-US" altLang="zh-TW" b="1" dirty="0" smtClean="0"/>
                        <a:t>state1</a:t>
                      </a:r>
                      <a:endParaRPr lang="zh-TW" altLang="en-US" b="1" dirty="0"/>
                    </a:p>
                  </a:txBody>
                  <a:tcPr/>
                </a:tc>
                <a:tc>
                  <a:txBody>
                    <a:bodyPr/>
                    <a:lstStyle/>
                    <a:p>
                      <a:pPr algn="ctr"/>
                      <a:r>
                        <a:rPr lang="en-US" altLang="zh-TW" dirty="0" smtClean="0"/>
                        <a:t>state5</a:t>
                      </a:r>
                      <a:endParaRPr lang="zh-TW" altLang="en-US" dirty="0"/>
                    </a:p>
                  </a:txBody>
                  <a:tcPr/>
                </a:tc>
              </a:tr>
              <a:tr h="245239">
                <a:tc>
                  <a:txBody>
                    <a:bodyPr/>
                    <a:lstStyle/>
                    <a:p>
                      <a:pPr algn="ctr"/>
                      <a:r>
                        <a:rPr lang="en-US" altLang="zh-TW" dirty="0" smtClean="0"/>
                        <a:t>…</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bl>
          </a:graphicData>
        </a:graphic>
      </p:graphicFrame>
    </p:spTree>
    <p:extLst>
      <p:ext uri="{BB962C8B-B14F-4D97-AF65-F5344CB8AC3E}">
        <p14:creationId xmlns:p14="http://schemas.microsoft.com/office/powerpoint/2010/main" val="44114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Compressing char-state pairs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Our simple </a:t>
            </a:r>
            <a:r>
              <a:rPr lang="en-US" altLang="zh-TW" dirty="0"/>
              <a:t>solution is to use an “adapting” double </a:t>
            </a:r>
            <a:r>
              <a:rPr lang="en-US" altLang="zh-TW" dirty="0" smtClean="0"/>
              <a:t>indirection scheme</a:t>
            </a:r>
            <a:r>
              <a:rPr lang="en-US" altLang="zh-TW" dirty="0"/>
              <a:t>: </a:t>
            </a:r>
            <a:endParaRPr lang="en-US" altLang="zh-TW" dirty="0" smtClean="0"/>
          </a:p>
          <a:p>
            <a:pPr lvl="1"/>
            <a:r>
              <a:rPr lang="en-US" altLang="zh-TW" dirty="0" smtClean="0"/>
              <a:t>When </a:t>
            </a:r>
            <a:r>
              <a:rPr lang="en-US" altLang="zh-TW" dirty="0"/>
              <a:t>a state has a unique </a:t>
            </a:r>
            <a:r>
              <a:rPr lang="en-US" altLang="zh-TW" i="1" dirty="0" err="1"/>
              <a:t>rel</a:t>
            </a:r>
            <a:r>
              <a:rPr lang="en-US" altLang="zh-TW" i="1" dirty="0"/>
              <a:t>-id</a:t>
            </a:r>
            <a:r>
              <a:rPr lang="en-US" altLang="zh-TW" dirty="0"/>
              <a:t>, its absolute address </a:t>
            </a:r>
            <a:r>
              <a:rPr lang="en-US" altLang="zh-TW" dirty="0" smtClean="0"/>
              <a:t>is written </a:t>
            </a:r>
            <a:r>
              <a:rPr lang="en-US" altLang="zh-TW" dirty="0"/>
              <a:t>in the </a:t>
            </a:r>
            <a:r>
              <a:rPr lang="en-US" altLang="zh-TW" i="1" dirty="0"/>
              <a:t>C-S </a:t>
            </a:r>
            <a:r>
              <a:rPr lang="en-US" altLang="zh-TW" dirty="0"/>
              <a:t>table; </a:t>
            </a:r>
            <a:endParaRPr lang="en-US" altLang="zh-TW" dirty="0" smtClean="0"/>
          </a:p>
          <a:p>
            <a:pPr lvl="1"/>
            <a:r>
              <a:rPr lang="en-US" altLang="zh-TW" dirty="0" smtClean="0"/>
              <a:t>otherwise</a:t>
            </a:r>
            <a:r>
              <a:rPr lang="en-US" altLang="zh-TW" dirty="0"/>
              <a:t>, if it has multiple </a:t>
            </a:r>
            <a:r>
              <a:rPr lang="en-US" altLang="zh-TW" i="1" dirty="0" err="1"/>
              <a:t>rel</a:t>
            </a:r>
            <a:r>
              <a:rPr lang="en-US" altLang="zh-TW" i="1" dirty="0"/>
              <a:t>-ids</a:t>
            </a:r>
            <a:r>
              <a:rPr lang="en-US" altLang="zh-TW" dirty="0"/>
              <a:t>, </a:t>
            </a:r>
            <a:r>
              <a:rPr lang="en-US" altLang="zh-TW" dirty="0" smtClean="0"/>
              <a:t>for each </a:t>
            </a:r>
            <a:r>
              <a:rPr lang="en-US" altLang="zh-TW" dirty="0"/>
              <a:t>one of them the table reports a pointer to a list of </a:t>
            </a:r>
            <a:r>
              <a:rPr lang="en-US" altLang="zh-TW" dirty="0" smtClean="0"/>
              <a:t>absolute addresses</a:t>
            </a:r>
            <a:r>
              <a:rPr lang="en-US" altLang="zh-TW" dirty="0"/>
              <a:t>. </a:t>
            </a:r>
            <a:endParaRPr lang="en-US" altLang="zh-TW" dirty="0" smtClean="0"/>
          </a:p>
          <a:p>
            <a:r>
              <a:rPr lang="en-US" altLang="zh-TW" dirty="0" smtClean="0"/>
              <a:t>While</a:t>
            </a:r>
            <a:r>
              <a:rPr lang="en-US" altLang="zh-TW" dirty="0"/>
              <a:t>, if many states </a:t>
            </a:r>
            <a:r>
              <a:rPr lang="en-US" altLang="zh-TW" dirty="0" smtClean="0"/>
              <a:t>require multiple </a:t>
            </a:r>
            <a:r>
              <a:rPr lang="en-US" altLang="zh-TW" dirty="0"/>
              <a:t>ids, the translation will likely require two accesses, </a:t>
            </a:r>
            <a:r>
              <a:rPr lang="en-US" altLang="zh-TW" dirty="0" smtClean="0"/>
              <a:t>but the </a:t>
            </a:r>
            <a:r>
              <a:rPr lang="en-US" altLang="zh-TW" dirty="0"/>
              <a:t>table size will be consistently reduced. </a:t>
            </a:r>
            <a:endParaRPr lang="zh-TW" altLang="en-US" dirty="0"/>
          </a:p>
        </p:txBody>
      </p:sp>
    </p:spTree>
    <p:extLst>
      <p:ext uri="{BB962C8B-B14F-4D97-AF65-F5344CB8AC3E}">
        <p14:creationId xmlns:p14="http://schemas.microsoft.com/office/powerpoint/2010/main" val="335967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Implementation</a:t>
            </a:r>
            <a:endParaRPr lang="zh-TW" altLang="en-US" dirty="0"/>
          </a:p>
        </p:txBody>
      </p:sp>
      <p:sp>
        <p:nvSpPr>
          <p:cNvPr id="3" name="內容版面配置區 2"/>
          <p:cNvSpPr>
            <a:spLocks noGrp="1"/>
          </p:cNvSpPr>
          <p:nvPr>
            <p:ph idx="1"/>
          </p:nvPr>
        </p:nvSpPr>
        <p:spPr/>
        <p:txBody>
          <a:bodyPr/>
          <a:lstStyle/>
          <a:p>
            <a:r>
              <a:rPr lang="en-US" altLang="zh-TW" dirty="0"/>
              <a:t>The implementation of </a:t>
            </a:r>
            <a:r>
              <a:rPr lang="el-GR" altLang="zh-TW" dirty="0" smtClean="0"/>
              <a:t>δ</a:t>
            </a:r>
            <a:r>
              <a:rPr lang="en-US" altLang="zh-TW" dirty="0" smtClean="0"/>
              <a:t>FA </a:t>
            </a:r>
            <a:r>
              <a:rPr lang="en-US" altLang="zh-TW" dirty="0"/>
              <a:t>and C-S should be adapted </a:t>
            </a:r>
            <a:r>
              <a:rPr lang="en-US" altLang="zh-TW" dirty="0" smtClean="0"/>
              <a:t>to the </a:t>
            </a:r>
            <a:r>
              <a:rPr lang="en-US" altLang="zh-TW" dirty="0"/>
              <a:t>particular architecture of the hardware platform. </a:t>
            </a:r>
            <a:r>
              <a:rPr lang="en-US" altLang="zh-TW" dirty="0" smtClean="0"/>
              <a:t>However</a:t>
            </a:r>
            <a:r>
              <a:rPr lang="en-US" altLang="zh-TW" dirty="0"/>
              <a:t>, some general guidelines for an optimal deployment </a:t>
            </a:r>
            <a:r>
              <a:rPr lang="en-US" altLang="zh-TW" dirty="0" smtClean="0"/>
              <a:t>can be </a:t>
            </a:r>
            <a:r>
              <a:rPr lang="en-US" altLang="zh-TW" dirty="0"/>
              <a:t>outlined. </a:t>
            </a:r>
            <a:endParaRPr lang="en-US" altLang="zh-TW" dirty="0" smtClean="0"/>
          </a:p>
          <a:p>
            <a:r>
              <a:rPr lang="en-US" altLang="zh-TW" dirty="0" smtClean="0"/>
              <a:t>In </a:t>
            </a:r>
            <a:r>
              <a:rPr lang="en-US" altLang="zh-TW" dirty="0"/>
              <a:t>the following we will make some general </a:t>
            </a:r>
            <a:r>
              <a:rPr lang="en-US" altLang="zh-TW" dirty="0" smtClean="0"/>
              <a:t>assumptions </a:t>
            </a:r>
            <a:r>
              <a:rPr lang="en-US" altLang="zh-TW" dirty="0"/>
              <a:t>on the system architecture; such assumptions </a:t>
            </a:r>
            <a:r>
              <a:rPr lang="en-US" altLang="zh-TW" dirty="0" smtClean="0"/>
              <a:t>are satisfied </a:t>
            </a:r>
            <a:r>
              <a:rPr lang="en-US" altLang="zh-TW" dirty="0"/>
              <a:t>by many network processing devices (e.g. the </a:t>
            </a:r>
            <a:r>
              <a:rPr lang="en-US" altLang="zh-TW" dirty="0" smtClean="0"/>
              <a:t>Intel IXP </a:t>
            </a:r>
            <a:r>
              <a:rPr lang="en-US" altLang="zh-TW" dirty="0"/>
              <a:t>Network Processors [12]). </a:t>
            </a:r>
            <a:endParaRPr lang="en-US" altLang="zh-TW" dirty="0" smtClean="0"/>
          </a:p>
          <a:p>
            <a:endParaRPr lang="zh-TW" altLang="en-US" dirty="0"/>
          </a:p>
        </p:txBody>
      </p:sp>
    </p:spTree>
    <p:extLst>
      <p:ext uri="{BB962C8B-B14F-4D97-AF65-F5344CB8AC3E}">
        <p14:creationId xmlns:p14="http://schemas.microsoft.com/office/powerpoint/2010/main" val="725324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a:t>
            </a:r>
            <a:endParaRPr lang="zh-TW" altLang="en-US" dirty="0"/>
          </a:p>
        </p:txBody>
      </p:sp>
      <p:sp>
        <p:nvSpPr>
          <p:cNvPr id="3" name="內容版面配置區 2"/>
          <p:cNvSpPr>
            <a:spLocks noGrp="1"/>
          </p:cNvSpPr>
          <p:nvPr>
            <p:ph idx="1"/>
          </p:nvPr>
        </p:nvSpPr>
        <p:spPr/>
        <p:txBody>
          <a:bodyPr>
            <a:normAutofit/>
          </a:bodyPr>
          <a:lstStyle/>
          <a:p>
            <a:r>
              <a:rPr lang="en-US" altLang="zh-TW" dirty="0"/>
              <a:t>In particular, we assume our system to be composed by</a:t>
            </a:r>
            <a:r>
              <a:rPr lang="en-US" altLang="zh-TW" dirty="0" smtClean="0"/>
              <a:t>:</a:t>
            </a:r>
          </a:p>
          <a:p>
            <a:pPr lvl="1"/>
            <a:r>
              <a:rPr lang="en-US" altLang="zh-TW" dirty="0"/>
              <a:t>a standard 32 bit processor provided with a fairly </a:t>
            </a:r>
            <a:r>
              <a:rPr lang="en-US" altLang="zh-TW" dirty="0" smtClean="0"/>
              <a:t>small local </a:t>
            </a:r>
            <a:r>
              <a:rPr lang="en-US" altLang="zh-TW" dirty="0"/>
              <a:t>memory (let us suppose a few KBs</a:t>
            </a:r>
            <a:r>
              <a:rPr lang="en-US" altLang="zh-TW" dirty="0" smtClean="0"/>
              <a:t>)</a:t>
            </a:r>
          </a:p>
          <a:p>
            <a:pPr lvl="1"/>
            <a:r>
              <a:rPr lang="en-US" altLang="zh-TW" dirty="0" smtClean="0"/>
              <a:t>an </a:t>
            </a:r>
            <a:r>
              <a:rPr lang="en-US" altLang="zh-TW" dirty="0"/>
              <a:t>on-chip fast access memory block </a:t>
            </a:r>
            <a:r>
              <a:rPr lang="en-US" altLang="zh-TW" dirty="0" smtClean="0"/>
              <a:t>(which we will refer to as scratchpad) with </a:t>
            </a:r>
            <a:r>
              <a:rPr lang="en-US" altLang="zh-TW" dirty="0"/>
              <a:t>higher storage </a:t>
            </a:r>
            <a:r>
              <a:rPr lang="en-US" altLang="zh-TW" dirty="0" smtClean="0"/>
              <a:t>capacity (in </a:t>
            </a:r>
            <a:r>
              <a:rPr lang="en-US" altLang="zh-TW" dirty="0"/>
              <a:t>the order of 100 KB) and with an access time of </a:t>
            </a:r>
            <a:r>
              <a:rPr lang="en-US" altLang="zh-TW" dirty="0" smtClean="0"/>
              <a:t>a few </a:t>
            </a:r>
            <a:r>
              <a:rPr lang="en-US" altLang="zh-TW" dirty="0"/>
              <a:t>dozens of clock cycles;</a:t>
            </a:r>
          </a:p>
          <a:p>
            <a:pPr lvl="1"/>
            <a:r>
              <a:rPr lang="en-US" altLang="zh-TW" dirty="0" smtClean="0"/>
              <a:t>an off-chip </a:t>
            </a:r>
            <a:r>
              <a:rPr lang="en-US" altLang="zh-TW" dirty="0"/>
              <a:t>large memory bank (which we will refer </a:t>
            </a:r>
            <a:r>
              <a:rPr lang="en-US" altLang="zh-TW" dirty="0" smtClean="0"/>
              <a:t>to as </a:t>
            </a:r>
            <a:r>
              <a:rPr lang="en-US" altLang="zh-TW" dirty="0"/>
              <a:t>external memory) with a storage capacity of </a:t>
            </a:r>
            <a:r>
              <a:rPr lang="en-US" altLang="zh-TW" dirty="0" smtClean="0"/>
              <a:t>dozens of </a:t>
            </a:r>
            <a:r>
              <a:rPr lang="en-US" altLang="zh-TW" dirty="0"/>
              <a:t>MBs and with an access time in the order of </a:t>
            </a:r>
            <a:r>
              <a:rPr lang="en-US" altLang="zh-TW" dirty="0" smtClean="0"/>
              <a:t>hundreds </a:t>
            </a:r>
            <a:r>
              <a:rPr lang="en-US" altLang="zh-TW" dirty="0"/>
              <a:t>of clock cycles.</a:t>
            </a:r>
            <a:endParaRPr lang="zh-TW" altLang="en-US" dirty="0"/>
          </a:p>
        </p:txBody>
      </p:sp>
    </p:spTree>
    <p:extLst>
      <p:ext uri="{BB962C8B-B14F-4D97-AF65-F5344CB8AC3E}">
        <p14:creationId xmlns:p14="http://schemas.microsoft.com/office/powerpoint/2010/main" val="1543509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pic>
        <p:nvPicPr>
          <p:cNvPr id="5" name="圖片 4"/>
          <p:cNvPicPr>
            <a:picLocks noChangeAspect="1"/>
          </p:cNvPicPr>
          <p:nvPr/>
        </p:nvPicPr>
        <p:blipFill>
          <a:blip r:embed="rId3"/>
          <a:stretch>
            <a:fillRect/>
          </a:stretch>
        </p:blipFill>
        <p:spPr>
          <a:xfrm>
            <a:off x="259080" y="3566160"/>
            <a:ext cx="8365518" cy="1958340"/>
          </a:xfrm>
          <a:prstGeom prst="rect">
            <a:avLst/>
          </a:prstGeom>
        </p:spPr>
      </p:pic>
      <p:sp>
        <p:nvSpPr>
          <p:cNvPr id="4" name="矩形 3"/>
          <p:cNvSpPr/>
          <p:nvPr/>
        </p:nvSpPr>
        <p:spPr>
          <a:xfrm>
            <a:off x="595422" y="5737967"/>
            <a:ext cx="7540077" cy="923330"/>
          </a:xfrm>
          <a:prstGeom prst="rect">
            <a:avLst/>
          </a:prstGeom>
        </p:spPr>
        <p:txBody>
          <a:bodyPr wrap="square">
            <a:spAutoFit/>
          </a:bodyPr>
          <a:lstStyle/>
          <a:p>
            <a:r>
              <a:rPr lang="en-US" altLang="zh-TW" dirty="0"/>
              <a:t>The compression in tab.3.a is simply expressed as the ratio between the number of deleted transitions and the original ones</a:t>
            </a:r>
            <a:endParaRPr lang="zh-TW" altLang="en-US" dirty="0"/>
          </a:p>
        </p:txBody>
      </p:sp>
      <p:sp>
        <p:nvSpPr>
          <p:cNvPr id="7" name="內容版面配置區 6"/>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200746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p:txBody>
      </p:sp>
      <p:pic>
        <p:nvPicPr>
          <p:cNvPr id="6" name="圖片 5"/>
          <p:cNvPicPr>
            <a:picLocks noChangeAspect="1"/>
          </p:cNvPicPr>
          <p:nvPr/>
        </p:nvPicPr>
        <p:blipFill>
          <a:blip r:embed="rId2"/>
          <a:stretch>
            <a:fillRect/>
          </a:stretch>
        </p:blipFill>
        <p:spPr>
          <a:xfrm>
            <a:off x="1424222" y="2093976"/>
            <a:ext cx="6295556" cy="4385793"/>
          </a:xfrm>
          <a:prstGeom prst="rect">
            <a:avLst/>
          </a:prstGeom>
        </p:spPr>
      </p:pic>
    </p:spTree>
    <p:extLst>
      <p:ext uri="{BB962C8B-B14F-4D97-AF65-F5344CB8AC3E}">
        <p14:creationId xmlns:p14="http://schemas.microsoft.com/office/powerpoint/2010/main" val="203251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sp>
        <p:nvSpPr>
          <p:cNvPr id="3" name="內容版面配置區 2"/>
          <p:cNvSpPr>
            <a:spLocks noGrp="1"/>
          </p:cNvSpPr>
          <p:nvPr>
            <p:ph idx="1"/>
          </p:nvPr>
        </p:nvSpPr>
        <p:spPr/>
        <p:txBody>
          <a:bodyPr>
            <a:normAutofit/>
          </a:bodyPr>
          <a:lstStyle/>
          <a:p>
            <a:r>
              <a:rPr lang="en-US" altLang="zh-TW" dirty="0"/>
              <a:t>we move to </a:t>
            </a:r>
            <a:r>
              <a:rPr lang="en-US" altLang="zh-TW" dirty="0" smtClean="0"/>
              <a:t>the analysis </a:t>
            </a:r>
            <a:r>
              <a:rPr lang="en-US" altLang="zh-TW" dirty="0"/>
              <a:t>of the effect of the “exponent” </a:t>
            </a:r>
            <a:r>
              <a:rPr lang="en-US" altLang="zh-TW" dirty="0" err="1"/>
              <a:t>i</a:t>
            </a:r>
            <a:r>
              <a:rPr lang="en-US" altLang="zh-TW" dirty="0" smtClean="0"/>
              <a:t> of </a:t>
            </a:r>
            <a:r>
              <a:rPr lang="en-US" altLang="zh-TW" dirty="0"/>
              <a:t>our </a:t>
            </a:r>
            <a:r>
              <a:rPr lang="el-GR" altLang="zh-TW" dirty="0" smtClean="0"/>
              <a:t>δ</a:t>
            </a:r>
            <a:r>
              <a:rPr lang="en-US" altLang="zh-TW" baseline="30000" dirty="0" err="1" smtClean="0"/>
              <a:t>i</a:t>
            </a:r>
            <a:r>
              <a:rPr lang="en-US" altLang="zh-TW" dirty="0" err="1" smtClean="0"/>
              <a:t>FA</a:t>
            </a:r>
            <a:r>
              <a:rPr lang="en-US" altLang="zh-TW" dirty="0" smtClean="0"/>
              <a:t>. </a:t>
            </a:r>
          </a:p>
        </p:txBody>
      </p:sp>
      <p:pic>
        <p:nvPicPr>
          <p:cNvPr id="6" name="圖片 5"/>
          <p:cNvPicPr>
            <a:picLocks noChangeAspect="1"/>
          </p:cNvPicPr>
          <p:nvPr/>
        </p:nvPicPr>
        <p:blipFill>
          <a:blip r:embed="rId2"/>
          <a:stretch>
            <a:fillRect/>
          </a:stretch>
        </p:blipFill>
        <p:spPr>
          <a:xfrm>
            <a:off x="487326" y="3096596"/>
            <a:ext cx="3776331" cy="3323426"/>
          </a:xfrm>
          <a:prstGeom prst="rect">
            <a:avLst/>
          </a:prstGeom>
        </p:spPr>
      </p:pic>
      <p:sp>
        <p:nvSpPr>
          <p:cNvPr id="7" name="矩形 6"/>
          <p:cNvSpPr/>
          <p:nvPr/>
        </p:nvSpPr>
        <p:spPr>
          <a:xfrm>
            <a:off x="4462131" y="3447328"/>
            <a:ext cx="4572000" cy="923330"/>
          </a:xfrm>
          <a:prstGeom prst="rect">
            <a:avLst/>
          </a:prstGeom>
        </p:spPr>
        <p:txBody>
          <a:bodyPr>
            <a:spAutoFit/>
          </a:bodyPr>
          <a:lstStyle/>
          <a:p>
            <a:r>
              <a:rPr lang="en-US" altLang="zh-TW" dirty="0" smtClean="0"/>
              <a:t>the </a:t>
            </a:r>
            <a:r>
              <a:rPr lang="en-US" altLang="zh-TW" dirty="0"/>
              <a:t>exponent represents the maximum depth of the DFS trees and hence the maximum order supported;</a:t>
            </a:r>
          </a:p>
        </p:txBody>
      </p:sp>
    </p:spTree>
    <p:extLst>
      <p:ext uri="{BB962C8B-B14F-4D97-AF65-F5344CB8AC3E}">
        <p14:creationId xmlns:p14="http://schemas.microsoft.com/office/powerpoint/2010/main" val="321374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This paper presents a new representation for DFAs, orthogonal to most of the previous solutions, called delta finite automata, which considerably reduces states and transitions while preserving a transition per character only, thus allowing fast matching. </a:t>
            </a:r>
          </a:p>
          <a:p>
            <a:r>
              <a:rPr lang="en-US" altLang="zh-TW" dirty="0" smtClean="0"/>
              <a:t>A </a:t>
            </a:r>
            <a:r>
              <a:rPr lang="en-US" altLang="zh-TW" dirty="0"/>
              <a:t>further </a:t>
            </a:r>
            <a:r>
              <a:rPr lang="en-US" altLang="zh-TW" dirty="0" smtClean="0"/>
              <a:t>optimization exploits Nth </a:t>
            </a:r>
            <a:r>
              <a:rPr lang="en-US" altLang="zh-TW" dirty="0"/>
              <a:t>order relationships within the DFA by </a:t>
            </a:r>
            <a:r>
              <a:rPr lang="en-US" altLang="zh-TW" dirty="0" smtClean="0"/>
              <a:t>adopting the </a:t>
            </a:r>
            <a:r>
              <a:rPr lang="en-US" altLang="zh-TW" dirty="0"/>
              <a:t>concept of “temporary transitions.”</a:t>
            </a:r>
            <a:endParaRPr lang="zh-TW" altLang="en-US" dirty="0"/>
          </a:p>
        </p:txBody>
      </p:sp>
    </p:spTree>
    <p:extLst>
      <p:ext uri="{BB962C8B-B14F-4D97-AF65-F5344CB8AC3E}">
        <p14:creationId xmlns:p14="http://schemas.microsoft.com/office/powerpoint/2010/main" val="1512727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p:txBody>
      </p:sp>
      <p:pic>
        <p:nvPicPr>
          <p:cNvPr id="5" name="圖片 4"/>
          <p:cNvPicPr>
            <a:picLocks noChangeAspect="1"/>
          </p:cNvPicPr>
          <p:nvPr/>
        </p:nvPicPr>
        <p:blipFill>
          <a:blip r:embed="rId3"/>
          <a:stretch>
            <a:fillRect/>
          </a:stretch>
        </p:blipFill>
        <p:spPr>
          <a:xfrm>
            <a:off x="382772" y="1905000"/>
            <a:ext cx="8229600" cy="4267200"/>
          </a:xfrm>
          <a:prstGeom prst="rect">
            <a:avLst/>
          </a:prstGeom>
        </p:spPr>
      </p:pic>
      <p:sp>
        <p:nvSpPr>
          <p:cNvPr id="4" name="文字方塊 3"/>
          <p:cNvSpPr txBox="1"/>
          <p:nvPr/>
        </p:nvSpPr>
        <p:spPr>
          <a:xfrm>
            <a:off x="7805457" y="2870790"/>
            <a:ext cx="652743" cy="369332"/>
          </a:xfrm>
          <a:prstGeom prst="rect">
            <a:avLst/>
          </a:prstGeom>
          <a:noFill/>
        </p:spPr>
        <p:txBody>
          <a:bodyPr wrap="none" rtlCol="0">
            <a:spAutoFit/>
          </a:bodyPr>
          <a:lstStyle/>
          <a:p>
            <a:r>
              <a:rPr lang="en-US" altLang="zh-TW" dirty="0" smtClean="0"/>
              <a:t>N=3</a:t>
            </a:r>
            <a:endParaRPr lang="zh-TW" altLang="en-US" dirty="0"/>
          </a:p>
        </p:txBody>
      </p:sp>
    </p:spTree>
    <p:extLst>
      <p:ext uri="{BB962C8B-B14F-4D97-AF65-F5344CB8AC3E}">
        <p14:creationId xmlns:p14="http://schemas.microsoft.com/office/powerpoint/2010/main" val="1641551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4428682" y="2824900"/>
            <a:ext cx="4470768" cy="1640299"/>
          </a:xfrm>
          <a:prstGeom prst="rect">
            <a:avLst/>
          </a:prstGeom>
        </p:spPr>
      </p:pic>
      <p:pic>
        <p:nvPicPr>
          <p:cNvPr id="4" name="圖片 3"/>
          <p:cNvPicPr>
            <a:picLocks noChangeAspect="1"/>
          </p:cNvPicPr>
          <p:nvPr/>
        </p:nvPicPr>
        <p:blipFill>
          <a:blip r:embed="rId4"/>
          <a:stretch>
            <a:fillRect/>
          </a:stretch>
        </p:blipFill>
        <p:spPr>
          <a:xfrm>
            <a:off x="85060" y="2191298"/>
            <a:ext cx="4060418" cy="4131932"/>
          </a:xfrm>
          <a:prstGeom prst="rect">
            <a:avLst/>
          </a:prstGeom>
        </p:spPr>
      </p:pic>
      <p:sp>
        <p:nvSpPr>
          <p:cNvPr id="6" name="矩形 5"/>
          <p:cNvSpPr/>
          <p:nvPr/>
        </p:nvSpPr>
        <p:spPr>
          <a:xfrm>
            <a:off x="4428682" y="4721155"/>
            <a:ext cx="4572000" cy="923330"/>
          </a:xfrm>
          <a:prstGeom prst="rect">
            <a:avLst/>
          </a:prstGeom>
        </p:spPr>
        <p:txBody>
          <a:bodyPr>
            <a:spAutoFit/>
          </a:bodyPr>
          <a:lstStyle/>
          <a:p>
            <a:r>
              <a:rPr lang="en-US" altLang="zh-TW" dirty="0">
                <a:latin typeface="Times-Roman"/>
              </a:rPr>
              <a:t>Table V reports the width of memory accesses for all </a:t>
            </a:r>
            <a:r>
              <a:rPr lang="en-US" altLang="zh-TW" dirty="0" smtClean="0">
                <a:latin typeface="Times-Roman"/>
              </a:rPr>
              <a:t>evaluated algorithms </a:t>
            </a:r>
            <a:r>
              <a:rPr lang="en-US" altLang="zh-TW" dirty="0">
                <a:latin typeface="Times-Roman"/>
              </a:rPr>
              <a:t>in terms of </a:t>
            </a:r>
            <a:r>
              <a:rPr lang="en-US" altLang="zh-TW" dirty="0" smtClean="0">
                <a:latin typeface="Times-Roman"/>
              </a:rPr>
              <a:t>average  number </a:t>
            </a:r>
            <a:r>
              <a:rPr lang="en-US" altLang="zh-TW" dirty="0">
                <a:latin typeface="Times-Roman"/>
              </a:rPr>
              <a:t>of bits involved </a:t>
            </a:r>
            <a:r>
              <a:rPr lang="en-US" altLang="zh-TW" dirty="0" smtClean="0">
                <a:latin typeface="Times-Roman"/>
              </a:rPr>
              <a:t>per state </a:t>
            </a:r>
            <a:r>
              <a:rPr lang="en-US" altLang="zh-TW" dirty="0">
                <a:latin typeface="Times-Roman"/>
              </a:rPr>
              <a:t>access.</a:t>
            </a:r>
            <a:endParaRPr lang="zh-TW" altLang="en-US" dirty="0"/>
          </a:p>
        </p:txBody>
      </p:sp>
    </p:spTree>
    <p:extLst>
      <p:ext uri="{BB962C8B-B14F-4D97-AF65-F5344CB8AC3E}">
        <p14:creationId xmlns:p14="http://schemas.microsoft.com/office/powerpoint/2010/main" val="44514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dirty="0" smtClean="0"/>
              <a:t>δ</a:t>
            </a:r>
            <a:r>
              <a:rPr lang="en-US" altLang="zh-TW" dirty="0" smtClean="0"/>
              <a:t>FA</a:t>
            </a:r>
            <a:endParaRPr lang="zh-TW" altLang="en-US" dirty="0"/>
          </a:p>
        </p:txBody>
      </p:sp>
      <p:sp>
        <p:nvSpPr>
          <p:cNvPr id="3" name="內容版面配置區 2"/>
          <p:cNvSpPr>
            <a:spLocks noGrp="1"/>
          </p:cNvSpPr>
          <p:nvPr>
            <p:ph idx="1"/>
          </p:nvPr>
        </p:nvSpPr>
        <p:spPr/>
        <p:txBody>
          <a:bodyPr/>
          <a:lstStyle/>
          <a:p>
            <a:r>
              <a:rPr lang="en-US" altLang="zh-TW" dirty="0" smtClean="0"/>
              <a:t>Delta-FA is based on the observation that since most adjacent states share several common transitions.</a:t>
            </a:r>
          </a:p>
          <a:p>
            <a:r>
              <a:rPr lang="en-US" altLang="zh-TW" dirty="0" smtClean="0"/>
              <a:t>It is possible to delete most of them by taking into account the different ones only. </a:t>
            </a:r>
            <a:endParaRPr lang="zh-TW" altLang="en-US" dirty="0"/>
          </a:p>
        </p:txBody>
      </p:sp>
      <p:pic>
        <p:nvPicPr>
          <p:cNvPr id="4" name="圖片 3"/>
          <p:cNvPicPr>
            <a:picLocks noChangeAspect="1"/>
          </p:cNvPicPr>
          <p:nvPr/>
        </p:nvPicPr>
        <p:blipFill>
          <a:blip r:embed="rId3"/>
          <a:stretch>
            <a:fillRect/>
          </a:stretch>
        </p:blipFill>
        <p:spPr>
          <a:xfrm>
            <a:off x="925556" y="3679810"/>
            <a:ext cx="6654934" cy="3019552"/>
          </a:xfrm>
          <a:prstGeom prst="rect">
            <a:avLst/>
          </a:prstGeom>
        </p:spPr>
      </p:pic>
    </p:spTree>
    <p:extLst>
      <p:ext uri="{BB962C8B-B14F-4D97-AF65-F5344CB8AC3E}">
        <p14:creationId xmlns:p14="http://schemas.microsoft.com/office/powerpoint/2010/main" val="397345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delta finite automaton</a:t>
            </a:r>
            <a:endParaRPr lang="zh-TW" altLang="en-US" dirty="0"/>
          </a:p>
        </p:txBody>
      </p:sp>
      <p:sp>
        <p:nvSpPr>
          <p:cNvPr id="3" name="內容版面配置區 2"/>
          <p:cNvSpPr>
            <a:spLocks noGrp="1"/>
          </p:cNvSpPr>
          <p:nvPr>
            <p:ph idx="1"/>
          </p:nvPr>
        </p:nvSpPr>
        <p:spPr/>
        <p:txBody>
          <a:bodyPr/>
          <a:lstStyle/>
          <a:p>
            <a:r>
              <a:rPr lang="en-US" altLang="zh-TW" dirty="0" smtClean="0"/>
              <a:t>Observing </a:t>
            </a:r>
            <a:r>
              <a:rPr lang="en-US" altLang="zh-TW" dirty="0"/>
              <a:t>the </a:t>
            </a:r>
            <a:r>
              <a:rPr lang="en-US" altLang="zh-TW" dirty="0" smtClean="0"/>
              <a:t>graph, </a:t>
            </a:r>
            <a:r>
              <a:rPr lang="en-US" altLang="zh-TW" dirty="0"/>
              <a:t>it is evident </a:t>
            </a:r>
            <a:r>
              <a:rPr lang="en-US" altLang="zh-TW" dirty="0" smtClean="0"/>
              <a:t>that most </a:t>
            </a:r>
            <a:r>
              <a:rPr lang="en-US" altLang="zh-TW" dirty="0"/>
              <a:t>transitions for a given input lead to the same </a:t>
            </a:r>
            <a:r>
              <a:rPr lang="en-US" altLang="zh-TW" dirty="0" smtClean="0"/>
              <a:t>state, regardless </a:t>
            </a:r>
            <a:r>
              <a:rPr lang="en-US" altLang="zh-TW" dirty="0"/>
              <a:t>of the starting </a:t>
            </a:r>
            <a:r>
              <a:rPr lang="en-US" altLang="zh-TW" dirty="0" smtClean="0"/>
              <a:t>state</a:t>
            </a:r>
          </a:p>
          <a:p>
            <a:r>
              <a:rPr lang="en-US" altLang="zh-TW" dirty="0" smtClean="0"/>
              <a:t>in </a:t>
            </a:r>
            <a:r>
              <a:rPr lang="en-US" altLang="zh-TW" dirty="0"/>
              <a:t>particular, adjacent </a:t>
            </a:r>
            <a:r>
              <a:rPr lang="en-US" altLang="zh-TW" dirty="0" smtClean="0"/>
              <a:t>states share </a:t>
            </a:r>
            <a:r>
              <a:rPr lang="en-US" altLang="zh-TW" dirty="0"/>
              <a:t>the majority of the next-hop states associated with </a:t>
            </a:r>
            <a:r>
              <a:rPr lang="en-US" altLang="zh-TW" dirty="0" smtClean="0"/>
              <a:t>the same </a:t>
            </a:r>
            <a:r>
              <a:rPr lang="en-US" altLang="zh-TW" dirty="0"/>
              <a:t>input chars.</a:t>
            </a:r>
            <a:endParaRPr lang="zh-TW" altLang="en-US" dirty="0"/>
          </a:p>
        </p:txBody>
      </p:sp>
      <p:pic>
        <p:nvPicPr>
          <p:cNvPr id="4" name="圖片 3"/>
          <p:cNvPicPr>
            <a:picLocks noChangeAspect="1"/>
          </p:cNvPicPr>
          <p:nvPr/>
        </p:nvPicPr>
        <p:blipFill>
          <a:blip r:embed="rId3"/>
          <a:stretch>
            <a:fillRect/>
          </a:stretch>
        </p:blipFill>
        <p:spPr>
          <a:xfrm>
            <a:off x="3251609" y="3810000"/>
            <a:ext cx="2640781" cy="2785614"/>
          </a:xfrm>
          <a:prstGeom prst="rect">
            <a:avLst/>
          </a:prstGeom>
        </p:spPr>
      </p:pic>
    </p:spTree>
    <p:extLst>
      <p:ext uri="{BB962C8B-B14F-4D97-AF65-F5344CB8AC3E}">
        <p14:creationId xmlns:p14="http://schemas.microsoft.com/office/powerpoint/2010/main" val="234182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delta finite automaton</a:t>
            </a:r>
            <a:endParaRPr lang="zh-TW" altLang="en-US" dirty="0"/>
          </a:p>
        </p:txBody>
      </p:sp>
      <p:sp>
        <p:nvSpPr>
          <p:cNvPr id="3" name="內容版面配置區 2"/>
          <p:cNvSpPr>
            <a:spLocks noGrp="1"/>
          </p:cNvSpPr>
          <p:nvPr>
            <p:ph idx="1"/>
          </p:nvPr>
        </p:nvSpPr>
        <p:spPr/>
        <p:txBody>
          <a:bodyPr/>
          <a:lstStyle/>
          <a:p>
            <a:r>
              <a:rPr lang="en-US" altLang="zh-TW" dirty="0"/>
              <a:t>Then if we jump from state 1 to state </a:t>
            </a:r>
            <a:r>
              <a:rPr lang="en-US" altLang="zh-TW" dirty="0" smtClean="0"/>
              <a:t>2 and </a:t>
            </a:r>
            <a:r>
              <a:rPr lang="en-US" altLang="zh-TW" dirty="0"/>
              <a:t>we </a:t>
            </a:r>
            <a:r>
              <a:rPr lang="en-US" altLang="zh-TW" dirty="0" smtClean="0"/>
              <a:t>“remember</a:t>
            </a:r>
            <a:r>
              <a:rPr lang="en-US" altLang="zh-TW" dirty="0"/>
              <a:t>" (in a local memory) the entire </a:t>
            </a:r>
            <a:r>
              <a:rPr lang="en-US" altLang="zh-TW" dirty="0" smtClean="0"/>
              <a:t>transition set </a:t>
            </a:r>
            <a:r>
              <a:rPr lang="en-US" altLang="zh-TW" dirty="0"/>
              <a:t>of 1, we will already know all the transitions </a:t>
            </a:r>
            <a:r>
              <a:rPr lang="en-US" altLang="zh-TW" dirty="0" smtClean="0"/>
              <a:t>defined in 2 </a:t>
            </a:r>
            <a:r>
              <a:rPr lang="en-US" altLang="zh-TW" dirty="0"/>
              <a:t>(because for each character they lead to the same set </a:t>
            </a:r>
            <a:r>
              <a:rPr lang="en-US" altLang="zh-TW" dirty="0" smtClean="0"/>
              <a:t>of states </a:t>
            </a:r>
            <a:r>
              <a:rPr lang="en-US" altLang="zh-TW" dirty="0"/>
              <a:t>as 1</a:t>
            </a:r>
            <a:r>
              <a:rPr lang="en-US" altLang="zh-TW" dirty="0" smtClean="0"/>
              <a:t>).</a:t>
            </a:r>
          </a:p>
          <a:p>
            <a:r>
              <a:rPr lang="en-US" altLang="zh-TW" dirty="0" smtClean="0"/>
              <a:t>This </a:t>
            </a:r>
            <a:r>
              <a:rPr lang="en-US" altLang="zh-TW" dirty="0"/>
              <a:t>means that state 2 can be described </a:t>
            </a:r>
            <a:r>
              <a:rPr lang="en-US" altLang="zh-TW" dirty="0" smtClean="0"/>
              <a:t>with a </a:t>
            </a:r>
            <a:r>
              <a:rPr lang="en-US" altLang="zh-TW" dirty="0"/>
              <a:t>very small amount of bits.</a:t>
            </a:r>
            <a:endParaRPr lang="zh-TW" altLang="en-US" dirty="0"/>
          </a:p>
        </p:txBody>
      </p:sp>
      <p:pic>
        <p:nvPicPr>
          <p:cNvPr id="4" name="圖片 3"/>
          <p:cNvPicPr>
            <a:picLocks noChangeAspect="1"/>
          </p:cNvPicPr>
          <p:nvPr/>
        </p:nvPicPr>
        <p:blipFill>
          <a:blip r:embed="rId3"/>
          <a:stretch>
            <a:fillRect/>
          </a:stretch>
        </p:blipFill>
        <p:spPr>
          <a:xfrm>
            <a:off x="4391881" y="4146804"/>
            <a:ext cx="2457450" cy="2352675"/>
          </a:xfrm>
          <a:prstGeom prst="rect">
            <a:avLst/>
          </a:prstGeom>
        </p:spPr>
      </p:pic>
      <p:pic>
        <p:nvPicPr>
          <p:cNvPr id="5" name="圖片 4"/>
          <p:cNvPicPr>
            <a:picLocks noChangeAspect="1"/>
          </p:cNvPicPr>
          <p:nvPr/>
        </p:nvPicPr>
        <p:blipFill>
          <a:blip r:embed="rId4"/>
          <a:stretch>
            <a:fillRect/>
          </a:stretch>
        </p:blipFill>
        <p:spPr>
          <a:xfrm>
            <a:off x="923260" y="4489486"/>
            <a:ext cx="1981200" cy="2238375"/>
          </a:xfrm>
          <a:prstGeom prst="rect">
            <a:avLst/>
          </a:prstGeom>
        </p:spPr>
      </p:pic>
    </p:spTree>
    <p:extLst>
      <p:ext uri="{BB962C8B-B14F-4D97-AF65-F5344CB8AC3E}">
        <p14:creationId xmlns:p14="http://schemas.microsoft.com/office/powerpoint/2010/main" val="36820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delta finite automaton</a:t>
            </a:r>
            <a:endParaRPr lang="zh-TW" altLang="en-US" dirty="0"/>
          </a:p>
        </p:txBody>
      </p:sp>
      <p:sp>
        <p:nvSpPr>
          <p:cNvPr id="3" name="內容版面配置區 2"/>
          <p:cNvSpPr>
            <a:spLocks noGrp="1"/>
          </p:cNvSpPr>
          <p:nvPr>
            <p:ph idx="1"/>
          </p:nvPr>
        </p:nvSpPr>
        <p:spPr/>
        <p:txBody>
          <a:bodyPr/>
          <a:lstStyle/>
          <a:p>
            <a:r>
              <a:rPr lang="en-US" altLang="zh-TW" dirty="0"/>
              <a:t>Instead, if we jump from </a:t>
            </a:r>
            <a:r>
              <a:rPr lang="en-US" altLang="zh-TW" dirty="0" smtClean="0"/>
              <a:t>state 1 </a:t>
            </a:r>
            <a:r>
              <a:rPr lang="en-US" altLang="zh-TW" dirty="0"/>
              <a:t>to 3, and the next input char is c, the transition will </a:t>
            </a:r>
            <a:r>
              <a:rPr lang="en-US" altLang="zh-TW" dirty="0" smtClean="0"/>
              <a:t>not be </a:t>
            </a:r>
            <a:r>
              <a:rPr lang="en-US" altLang="zh-TW" dirty="0"/>
              <a:t>the same as the one that c produces starting from 1; </a:t>
            </a:r>
            <a:r>
              <a:rPr lang="en-US" altLang="zh-TW" dirty="0" smtClean="0"/>
              <a:t>then state </a:t>
            </a:r>
            <a:r>
              <a:rPr lang="en-US" altLang="zh-TW" dirty="0"/>
              <a:t>3 will have to specify its transition for c.</a:t>
            </a:r>
            <a:endParaRPr lang="zh-TW" altLang="en-US" dirty="0"/>
          </a:p>
        </p:txBody>
      </p:sp>
      <p:pic>
        <p:nvPicPr>
          <p:cNvPr id="4" name="圖片 3"/>
          <p:cNvPicPr>
            <a:picLocks noChangeAspect="1"/>
          </p:cNvPicPr>
          <p:nvPr/>
        </p:nvPicPr>
        <p:blipFill>
          <a:blip r:embed="rId3"/>
          <a:stretch>
            <a:fillRect/>
          </a:stretch>
        </p:blipFill>
        <p:spPr>
          <a:xfrm>
            <a:off x="1245305" y="4003985"/>
            <a:ext cx="4207899" cy="1581150"/>
          </a:xfrm>
          <a:prstGeom prst="rect">
            <a:avLst/>
          </a:prstGeom>
        </p:spPr>
      </p:pic>
      <p:pic>
        <p:nvPicPr>
          <p:cNvPr id="5" name="圖片 4"/>
          <p:cNvPicPr>
            <a:picLocks noChangeAspect="1"/>
          </p:cNvPicPr>
          <p:nvPr/>
        </p:nvPicPr>
        <p:blipFill>
          <a:blip r:embed="rId4"/>
          <a:stretch>
            <a:fillRect/>
          </a:stretch>
        </p:blipFill>
        <p:spPr>
          <a:xfrm>
            <a:off x="5752214" y="3675372"/>
            <a:ext cx="2489790" cy="2812984"/>
          </a:xfrm>
          <a:prstGeom prst="rect">
            <a:avLst/>
          </a:prstGeom>
        </p:spPr>
      </p:pic>
    </p:spTree>
    <p:extLst>
      <p:ext uri="{BB962C8B-B14F-4D97-AF65-F5344CB8AC3E}">
        <p14:creationId xmlns:p14="http://schemas.microsoft.com/office/powerpoint/2010/main" val="389557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delta finite automaton</a:t>
            </a:r>
            <a:endParaRPr lang="zh-TW" altLang="en-US" dirty="0"/>
          </a:p>
        </p:txBody>
      </p:sp>
      <p:pic>
        <p:nvPicPr>
          <p:cNvPr id="6" name="內容版面配置區 5"/>
          <p:cNvPicPr>
            <a:picLocks noGrp="1" noChangeAspect="1"/>
          </p:cNvPicPr>
          <p:nvPr>
            <p:ph idx="1"/>
          </p:nvPr>
        </p:nvPicPr>
        <p:blipFill>
          <a:blip r:embed="rId3"/>
          <a:stretch>
            <a:fillRect/>
          </a:stretch>
        </p:blipFill>
        <p:spPr>
          <a:xfrm>
            <a:off x="685800" y="1900944"/>
            <a:ext cx="7772400" cy="3719051"/>
          </a:xfrm>
          <a:prstGeom prst="rect">
            <a:avLst/>
          </a:prstGeom>
        </p:spPr>
      </p:pic>
      <p:sp>
        <p:nvSpPr>
          <p:cNvPr id="7" name="文字方塊 6"/>
          <p:cNvSpPr txBox="1"/>
          <p:nvPr/>
        </p:nvSpPr>
        <p:spPr>
          <a:xfrm>
            <a:off x="833120" y="1828800"/>
            <a:ext cx="1148263" cy="369332"/>
          </a:xfrm>
          <a:prstGeom prst="rect">
            <a:avLst/>
          </a:prstGeom>
          <a:noFill/>
        </p:spPr>
        <p:txBody>
          <a:bodyPr wrap="none" rtlCol="0">
            <a:spAutoFit/>
          </a:bodyPr>
          <a:lstStyle/>
          <a:p>
            <a:r>
              <a:rPr lang="en-US" altLang="zh-TW" dirty="0" smtClean="0"/>
              <a:t>20 edges</a:t>
            </a:r>
            <a:endParaRPr lang="zh-TW" altLang="en-US" dirty="0"/>
          </a:p>
        </p:txBody>
      </p:sp>
      <p:sp>
        <p:nvSpPr>
          <p:cNvPr id="8" name="文字方塊 7"/>
          <p:cNvSpPr txBox="1"/>
          <p:nvPr/>
        </p:nvSpPr>
        <p:spPr>
          <a:xfrm>
            <a:off x="5151120" y="2198132"/>
            <a:ext cx="1023229" cy="369332"/>
          </a:xfrm>
          <a:prstGeom prst="rect">
            <a:avLst/>
          </a:prstGeom>
          <a:noFill/>
        </p:spPr>
        <p:txBody>
          <a:bodyPr wrap="none" rtlCol="0">
            <a:spAutoFit/>
          </a:bodyPr>
          <a:lstStyle/>
          <a:p>
            <a:r>
              <a:rPr lang="en-US" altLang="zh-TW" dirty="0"/>
              <a:t>9</a:t>
            </a:r>
            <a:r>
              <a:rPr lang="en-US" altLang="zh-TW" dirty="0" smtClean="0"/>
              <a:t> edges</a:t>
            </a:r>
            <a:endParaRPr lang="zh-TW" altLang="en-US" dirty="0"/>
          </a:p>
        </p:txBody>
      </p:sp>
      <p:sp>
        <p:nvSpPr>
          <p:cNvPr id="9" name="文字方塊 8"/>
          <p:cNvSpPr txBox="1"/>
          <p:nvPr/>
        </p:nvSpPr>
        <p:spPr>
          <a:xfrm>
            <a:off x="7582291" y="2198132"/>
            <a:ext cx="1023229" cy="369332"/>
          </a:xfrm>
          <a:prstGeom prst="rect">
            <a:avLst/>
          </a:prstGeom>
          <a:noFill/>
        </p:spPr>
        <p:txBody>
          <a:bodyPr wrap="none" rtlCol="0">
            <a:spAutoFit/>
          </a:bodyPr>
          <a:lstStyle/>
          <a:p>
            <a:r>
              <a:rPr lang="en-US" altLang="zh-TW" dirty="0"/>
              <a:t>8</a:t>
            </a:r>
            <a:r>
              <a:rPr lang="en-US" altLang="zh-TW" dirty="0" smtClean="0"/>
              <a:t> edges</a:t>
            </a:r>
            <a:endParaRPr lang="zh-TW" altLang="en-US" dirty="0"/>
          </a:p>
        </p:txBody>
      </p:sp>
      <p:sp>
        <p:nvSpPr>
          <p:cNvPr id="10" name="矩形 9"/>
          <p:cNvSpPr/>
          <p:nvPr/>
        </p:nvSpPr>
        <p:spPr>
          <a:xfrm>
            <a:off x="1014534" y="5724151"/>
            <a:ext cx="7443666" cy="646331"/>
          </a:xfrm>
          <a:prstGeom prst="rect">
            <a:avLst/>
          </a:prstGeom>
        </p:spPr>
        <p:txBody>
          <a:bodyPr wrap="square">
            <a:spAutoFit/>
          </a:bodyPr>
          <a:lstStyle/>
          <a:p>
            <a:r>
              <a:rPr lang="el-GR" altLang="zh-TW" dirty="0">
                <a:latin typeface="Times New Roman" panose="02020603050405020304" pitchFamily="18" charset="0"/>
                <a:cs typeface="Times New Roman" panose="02020603050405020304" pitchFamily="18" charset="0"/>
              </a:rPr>
              <a:t>δ</a:t>
            </a:r>
            <a:r>
              <a:rPr lang="en-US" altLang="zh-TW" dirty="0"/>
              <a:t>FA is to obtain a similar compression as D</a:t>
            </a:r>
            <a:r>
              <a:rPr lang="en-US" altLang="zh-TW" baseline="30000" dirty="0"/>
              <a:t>2</a:t>
            </a:r>
            <a:r>
              <a:rPr lang="en-US" altLang="zh-TW" dirty="0"/>
              <a:t>FA without giving up the single state traversal per character of DFA. </a:t>
            </a:r>
          </a:p>
        </p:txBody>
      </p:sp>
    </p:spTree>
    <p:extLst>
      <p:ext uri="{BB962C8B-B14F-4D97-AF65-F5344CB8AC3E}">
        <p14:creationId xmlns:p14="http://schemas.microsoft.com/office/powerpoint/2010/main" val="142293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construction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2119629" y="1889760"/>
            <a:ext cx="4899839" cy="4627626"/>
          </a:xfrm>
          <a:prstGeom prst="rect">
            <a:avLst/>
          </a:prstGeom>
        </p:spPr>
      </p:pic>
    </p:spTree>
    <p:extLst>
      <p:ext uri="{BB962C8B-B14F-4D97-AF65-F5344CB8AC3E}">
        <p14:creationId xmlns:p14="http://schemas.microsoft.com/office/powerpoint/2010/main" val="1315041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TC103090434[[fn=木頭類型]]</Template>
  <TotalTime>17210</TotalTime>
  <Words>1759</Words>
  <Application>Microsoft Office PowerPoint</Application>
  <PresentationFormat>如螢幕大小 (4:3)</PresentationFormat>
  <Paragraphs>149</Paragraphs>
  <Slides>31</Slides>
  <Notes>19</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31</vt:i4>
      </vt:variant>
    </vt:vector>
  </HeadingPairs>
  <TitlesOfParts>
    <vt:vector size="43" baseType="lpstr">
      <vt:lpstr>Rockwell</vt:lpstr>
      <vt:lpstr>Rockwell Condensed</vt:lpstr>
      <vt:lpstr>Times-Roman</vt:lpstr>
      <vt:lpstr>微軟正黑體</vt:lpstr>
      <vt:lpstr>新細明體</vt:lpstr>
      <vt:lpstr>標楷體</vt:lpstr>
      <vt:lpstr>Arial</vt:lpstr>
      <vt:lpstr>Calibri</vt:lpstr>
      <vt:lpstr>Cambria</vt:lpstr>
      <vt:lpstr>Times New Roman</vt:lpstr>
      <vt:lpstr>Wingdings</vt:lpstr>
      <vt:lpstr>木刻字型</vt:lpstr>
      <vt:lpstr>Differential Encoding of DFAs for Fast Regular Expresssion Matching</vt:lpstr>
      <vt:lpstr>background</vt:lpstr>
      <vt:lpstr>introduction</vt:lpstr>
      <vt:lpstr>δFA</vt:lpstr>
      <vt:lpstr>delta finite automaton</vt:lpstr>
      <vt:lpstr>delta finite automaton</vt:lpstr>
      <vt:lpstr>delta finite automaton</vt:lpstr>
      <vt:lpstr>delta finite automaton</vt:lpstr>
      <vt:lpstr>construction</vt:lpstr>
      <vt:lpstr>construction</vt:lpstr>
      <vt:lpstr>lookup</vt:lpstr>
      <vt:lpstr>δnFA</vt:lpstr>
      <vt:lpstr>δnFA</vt:lpstr>
      <vt:lpstr>δnFA</vt:lpstr>
      <vt:lpstr>δnFA</vt:lpstr>
      <vt:lpstr>δnFA</vt:lpstr>
      <vt:lpstr>δnFA</vt:lpstr>
      <vt:lpstr>δnFA</vt:lpstr>
      <vt:lpstr>Compressing char-state pairs</vt:lpstr>
      <vt:lpstr>Compressing char-state pairs</vt:lpstr>
      <vt:lpstr>Compressing char-state pairs</vt:lpstr>
      <vt:lpstr>Compressing char-state pairs</vt:lpstr>
      <vt:lpstr>Compressing char-state pairs</vt:lpstr>
      <vt:lpstr>Compressing char-state pairs</vt:lpstr>
      <vt:lpstr>Implementation</vt:lpstr>
      <vt:lpstr>Implementation</vt:lpstr>
      <vt:lpstr>EXPERIMENTAL RESULTS</vt:lpstr>
      <vt:lpstr>EXPERIMENTAL RESULTS</vt:lpstr>
      <vt:lpstr>EXPERIMENTAL RESULTS</vt:lpstr>
      <vt:lpstr>EXPERIMENTAL RESULTS</vt:lpstr>
      <vt:lpstr>EXPERIMENTAL 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Marco</dc:creator>
  <cp:lastModifiedBy>marco</cp:lastModifiedBy>
  <cp:revision>850</cp:revision>
  <dcterms:created xsi:type="dcterms:W3CDTF">2013-05-18T09:00:17Z</dcterms:created>
  <dcterms:modified xsi:type="dcterms:W3CDTF">2013-12-02T07:48:03Z</dcterms:modified>
</cp:coreProperties>
</file>